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92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/>
      <a:tcStyle>
        <a:tcBdr/>
        <a:fill>
          <a:solidFill>
            <a:srgbClr val="FFE8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3"/>
    <p:restoredTop sz="80973"/>
  </p:normalViewPr>
  <p:slideViewPr>
    <p:cSldViewPr snapToGrid="0" snapToObjects="1">
      <p:cViewPr varScale="1">
        <p:scale>
          <a:sx n="38" d="100"/>
          <a:sy n="38" d="100"/>
        </p:scale>
        <p:origin x="96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6" name="Shape 17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675286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6" name="Shape 19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r>
              <a:t>Мы постоянно сталкиваемся со множеством разнообразных микроорганизмов: бактериями, вирусами, грибами, паразитами, фагами. Они есть в воздухе, в почве, в воде, в организме человека и животных, на всех поверхностях и предметах, к которым мы прикасаемся — везде. </a:t>
            </a:r>
          </a:p>
          <a:p>
            <a:pPr>
              <a:defRPr sz="1600"/>
            </a:pPr>
            <a:r>
              <a:t>Микроорганизмы настолько малы, что мы не видим их, но замечаем влияние на наше самочувствие и здоровье (как положительное, так и отрицательное).</a:t>
            </a:r>
          </a:p>
        </p:txBody>
      </p:sp>
    </p:spTree>
    <p:extLst>
      <p:ext uri="{BB962C8B-B14F-4D97-AF65-F5344CB8AC3E}">
        <p14:creationId xmlns:p14="http://schemas.microsoft.com/office/powerpoint/2010/main" val="8431364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91" name="Shape 3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 b="1"/>
            </a:pPr>
            <a:r>
              <a:rPr dirty="0" err="1"/>
              <a:t>Затяжные</a:t>
            </a:r>
            <a:r>
              <a:rPr dirty="0"/>
              <a:t> </a:t>
            </a:r>
            <a:r>
              <a:rPr dirty="0" err="1"/>
              <a:t>стрессы</a:t>
            </a:r>
            <a:endParaRPr dirty="0"/>
          </a:p>
          <a:p>
            <a:pPr>
              <a:defRPr sz="1600"/>
            </a:pPr>
            <a:r>
              <a:rPr dirty="0" err="1"/>
              <a:t>Иммунная</a:t>
            </a:r>
            <a:r>
              <a:rPr dirty="0"/>
              <a:t> и </a:t>
            </a:r>
            <a:r>
              <a:rPr dirty="0" err="1"/>
              <a:t>нервная</a:t>
            </a:r>
            <a:r>
              <a:rPr dirty="0"/>
              <a:t> </a:t>
            </a:r>
            <a:r>
              <a:rPr dirty="0" err="1"/>
              <a:t>системы</a:t>
            </a:r>
            <a:r>
              <a:rPr dirty="0"/>
              <a:t> </a:t>
            </a:r>
            <a:r>
              <a:rPr dirty="0" err="1"/>
              <a:t>тесно</a:t>
            </a:r>
            <a:r>
              <a:rPr dirty="0"/>
              <a:t> </a:t>
            </a:r>
            <a:r>
              <a:rPr dirty="0" err="1"/>
              <a:t>связаны</a:t>
            </a:r>
            <a:r>
              <a:rPr dirty="0"/>
              <a:t>. </a:t>
            </a:r>
            <a:r>
              <a:rPr dirty="0" err="1"/>
              <a:t>Сильные</a:t>
            </a:r>
            <a:r>
              <a:rPr dirty="0"/>
              <a:t> </a:t>
            </a:r>
            <a:r>
              <a:rPr dirty="0" err="1"/>
              <a:t>переживания</a:t>
            </a:r>
            <a:r>
              <a:rPr dirty="0"/>
              <a:t> </a:t>
            </a:r>
            <a:r>
              <a:rPr dirty="0" err="1"/>
              <a:t>приводят</a:t>
            </a:r>
            <a:r>
              <a:rPr dirty="0"/>
              <a:t> к </a:t>
            </a:r>
            <a:r>
              <a:rPr dirty="0" err="1"/>
              <a:t>выбросу</a:t>
            </a:r>
            <a:r>
              <a:rPr dirty="0"/>
              <a:t> </a:t>
            </a:r>
            <a:r>
              <a:rPr dirty="0" err="1"/>
              <a:t>гормонов</a:t>
            </a:r>
            <a:r>
              <a:rPr dirty="0"/>
              <a:t> </a:t>
            </a:r>
            <a:r>
              <a:rPr dirty="0" err="1"/>
              <a:t>стресса</a:t>
            </a:r>
            <a:r>
              <a:rPr dirty="0"/>
              <a:t> и </a:t>
            </a:r>
            <a:r>
              <a:rPr dirty="0" err="1"/>
              <a:t>ослабляют</a:t>
            </a:r>
            <a:r>
              <a:rPr dirty="0"/>
              <a:t> </a:t>
            </a:r>
            <a:r>
              <a:rPr dirty="0" err="1"/>
              <a:t>иммунную</a:t>
            </a:r>
            <a:r>
              <a:rPr dirty="0"/>
              <a:t> </a:t>
            </a:r>
            <a:r>
              <a:rPr dirty="0" err="1"/>
              <a:t>систему</a:t>
            </a:r>
            <a:r>
              <a:rPr dirty="0"/>
              <a:t>. </a:t>
            </a:r>
          </a:p>
          <a:p>
            <a:pPr>
              <a:defRPr sz="1600" b="1"/>
            </a:pPr>
            <a:r>
              <a:rPr dirty="0" err="1"/>
              <a:t>Отсутствие</a:t>
            </a:r>
            <a:r>
              <a:rPr dirty="0"/>
              <a:t> </a:t>
            </a:r>
            <a:r>
              <a:rPr dirty="0" err="1"/>
              <a:t>отдыха</a:t>
            </a:r>
            <a:r>
              <a:rPr dirty="0"/>
              <a:t> </a:t>
            </a:r>
          </a:p>
          <a:p>
            <a:pPr>
              <a:defRPr sz="1600"/>
            </a:pPr>
            <a:r>
              <a:rPr dirty="0" err="1"/>
              <a:t>Регулярные</a:t>
            </a:r>
            <a:r>
              <a:rPr dirty="0"/>
              <a:t> </a:t>
            </a:r>
            <a:r>
              <a:rPr dirty="0" err="1"/>
              <a:t>переутомления</a:t>
            </a:r>
            <a:r>
              <a:rPr dirty="0"/>
              <a:t> и </a:t>
            </a:r>
            <a:r>
              <a:rPr dirty="0" err="1"/>
              <a:t>нарушение</a:t>
            </a:r>
            <a:r>
              <a:rPr dirty="0"/>
              <a:t> </a:t>
            </a:r>
            <a:r>
              <a:rPr dirty="0" err="1"/>
              <a:t>сна</a:t>
            </a:r>
            <a:r>
              <a:rPr dirty="0"/>
              <a:t> </a:t>
            </a:r>
            <a:r>
              <a:rPr dirty="0" err="1"/>
              <a:t>замедляют</a:t>
            </a:r>
            <a:r>
              <a:rPr dirty="0"/>
              <a:t> </a:t>
            </a:r>
            <a:r>
              <a:rPr dirty="0" err="1"/>
              <a:t>процессы</a:t>
            </a:r>
            <a:r>
              <a:rPr dirty="0"/>
              <a:t> </a:t>
            </a:r>
            <a:r>
              <a:rPr dirty="0" err="1"/>
              <a:t>восстановления</a:t>
            </a:r>
            <a:r>
              <a:rPr dirty="0"/>
              <a:t> и </a:t>
            </a:r>
            <a:r>
              <a:rPr dirty="0" err="1"/>
              <a:t>синтез</a:t>
            </a:r>
            <a:r>
              <a:rPr dirty="0"/>
              <a:t> </a:t>
            </a:r>
            <a:r>
              <a:rPr dirty="0" err="1"/>
              <a:t>гормонов</a:t>
            </a:r>
            <a:r>
              <a:rPr dirty="0"/>
              <a:t> </a:t>
            </a:r>
            <a:r>
              <a:rPr dirty="0" err="1"/>
              <a:t>радости</a:t>
            </a:r>
            <a:r>
              <a:rPr dirty="0"/>
              <a:t>. </a:t>
            </a:r>
          </a:p>
          <a:p>
            <a:pPr>
              <a:defRPr sz="1600"/>
            </a:pPr>
            <a:r>
              <a:rPr b="1" dirty="0" err="1"/>
              <a:t>Повторные</a:t>
            </a:r>
            <a:r>
              <a:rPr b="1" dirty="0"/>
              <a:t> </a:t>
            </a:r>
            <a:r>
              <a:rPr b="1" dirty="0" err="1"/>
              <a:t>вирусные</a:t>
            </a:r>
            <a:r>
              <a:rPr b="1" dirty="0"/>
              <a:t> </a:t>
            </a:r>
            <a:r>
              <a:rPr b="1" dirty="0" err="1"/>
              <a:t>инфекции</a:t>
            </a:r>
            <a:r>
              <a:rPr dirty="0"/>
              <a:t> </a:t>
            </a:r>
            <a:r>
              <a:rPr dirty="0" err="1"/>
              <a:t>расходуют</a:t>
            </a:r>
            <a:r>
              <a:rPr dirty="0"/>
              <a:t> </a:t>
            </a:r>
            <a:r>
              <a:rPr dirty="0" err="1"/>
              <a:t>резервы</a:t>
            </a:r>
            <a:r>
              <a:rPr dirty="0"/>
              <a:t> </a:t>
            </a:r>
            <a:r>
              <a:rPr dirty="0" err="1"/>
              <a:t>иммунной</a:t>
            </a:r>
            <a:r>
              <a:rPr dirty="0"/>
              <a:t> </a:t>
            </a:r>
            <a:r>
              <a:rPr dirty="0" err="1"/>
              <a:t>системы</a:t>
            </a:r>
            <a:r>
              <a:rPr dirty="0"/>
              <a:t> и </a:t>
            </a:r>
            <a:r>
              <a:rPr dirty="0" err="1"/>
              <a:t>могут</a:t>
            </a:r>
            <a:r>
              <a:rPr dirty="0"/>
              <a:t> </a:t>
            </a:r>
            <a:r>
              <a:rPr dirty="0" err="1"/>
              <a:t>привести</a:t>
            </a:r>
            <a:r>
              <a:rPr dirty="0"/>
              <a:t> к </a:t>
            </a:r>
            <a:r>
              <a:rPr dirty="0" err="1"/>
              <a:t>её</a:t>
            </a:r>
            <a:r>
              <a:rPr dirty="0"/>
              <a:t> </a:t>
            </a:r>
            <a:r>
              <a:rPr dirty="0" err="1"/>
              <a:t>сбою</a:t>
            </a:r>
            <a:r>
              <a:rPr dirty="0"/>
              <a:t>. </a:t>
            </a:r>
          </a:p>
          <a:p>
            <a:pPr>
              <a:defRPr sz="1600" b="1"/>
            </a:pPr>
            <a:r>
              <a:rPr dirty="0" err="1"/>
              <a:t>Неправильное</a:t>
            </a:r>
            <a:r>
              <a:rPr dirty="0"/>
              <a:t> </a:t>
            </a:r>
            <a:r>
              <a:rPr dirty="0" err="1"/>
              <a:t>питание</a:t>
            </a:r>
            <a:r>
              <a:rPr dirty="0"/>
              <a:t> </a:t>
            </a:r>
          </a:p>
          <a:p>
            <a:pPr>
              <a:defRPr sz="1600"/>
            </a:pPr>
            <a:r>
              <a:rPr dirty="0" err="1"/>
              <a:t>Иммунитет</a:t>
            </a:r>
            <a:r>
              <a:rPr dirty="0"/>
              <a:t> </a:t>
            </a:r>
            <a:r>
              <a:rPr dirty="0" err="1"/>
              <a:t>зависит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работы</a:t>
            </a:r>
            <a:r>
              <a:rPr dirty="0"/>
              <a:t> </a:t>
            </a:r>
            <a:r>
              <a:rPr dirty="0" err="1"/>
              <a:t>кишечника</a:t>
            </a:r>
            <a:r>
              <a:rPr dirty="0"/>
              <a:t>: 80% «</a:t>
            </a:r>
            <a:r>
              <a:rPr dirty="0" err="1"/>
              <a:t>клеток</a:t>
            </a:r>
            <a:r>
              <a:rPr dirty="0"/>
              <a:t>» </a:t>
            </a:r>
            <a:r>
              <a:rPr dirty="0" err="1"/>
              <a:t>иммунной</a:t>
            </a:r>
            <a:r>
              <a:rPr dirty="0"/>
              <a:t> </a:t>
            </a:r>
            <a:r>
              <a:rPr dirty="0" err="1"/>
              <a:t>системы</a:t>
            </a:r>
            <a:r>
              <a:rPr dirty="0"/>
              <a:t> </a:t>
            </a:r>
            <a:r>
              <a:rPr dirty="0" err="1"/>
              <a:t>находится</a:t>
            </a:r>
            <a:r>
              <a:rPr dirty="0"/>
              <a:t> </a:t>
            </a:r>
            <a:r>
              <a:rPr dirty="0" err="1"/>
              <a:t>именно</a:t>
            </a:r>
            <a:r>
              <a:rPr dirty="0"/>
              <a:t> в </a:t>
            </a:r>
            <a:r>
              <a:rPr dirty="0" err="1"/>
              <a:t>нём</a:t>
            </a:r>
            <a:r>
              <a:rPr dirty="0"/>
              <a:t>. </a:t>
            </a:r>
            <a:r>
              <a:rPr dirty="0" err="1"/>
              <a:t>Все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мы</a:t>
            </a:r>
            <a:r>
              <a:rPr dirty="0"/>
              <a:t> </a:t>
            </a:r>
            <a:r>
              <a:rPr dirty="0" err="1"/>
              <a:t>едим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ослабляет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усиливает</a:t>
            </a:r>
            <a:r>
              <a:rPr dirty="0"/>
              <a:t> </a:t>
            </a:r>
            <a:r>
              <a:rPr dirty="0" err="1"/>
              <a:t>наш</a:t>
            </a:r>
            <a:r>
              <a:rPr dirty="0"/>
              <a:t> </a:t>
            </a:r>
            <a:r>
              <a:rPr dirty="0" err="1"/>
              <a:t>иммунитет</a:t>
            </a:r>
            <a:r>
              <a:rPr dirty="0"/>
              <a:t>. </a:t>
            </a:r>
            <a:r>
              <a:rPr dirty="0" err="1"/>
              <a:t>Овощи</a:t>
            </a:r>
            <a:r>
              <a:rPr dirty="0"/>
              <a:t> и </a:t>
            </a:r>
            <a:r>
              <a:rPr dirty="0" err="1"/>
              <a:t>фрукты</a:t>
            </a:r>
            <a:r>
              <a:rPr dirty="0"/>
              <a:t>, </a:t>
            </a:r>
            <a:r>
              <a:rPr dirty="0" err="1"/>
              <a:t>растительная</a:t>
            </a:r>
            <a:r>
              <a:rPr dirty="0"/>
              <a:t> </a:t>
            </a:r>
            <a:r>
              <a:rPr dirty="0" err="1"/>
              <a:t>пища</a:t>
            </a:r>
            <a:r>
              <a:rPr dirty="0"/>
              <a:t> – </a:t>
            </a:r>
            <a:r>
              <a:rPr dirty="0" err="1"/>
              <a:t>должны</a:t>
            </a:r>
            <a:r>
              <a:rPr dirty="0"/>
              <a:t> </a:t>
            </a:r>
            <a:r>
              <a:rPr dirty="0" err="1"/>
              <a:t>составлять</a:t>
            </a:r>
            <a:r>
              <a:rPr dirty="0"/>
              <a:t> 50% </a:t>
            </a:r>
            <a:r>
              <a:rPr dirty="0" err="1"/>
              <a:t>рациона</a:t>
            </a:r>
            <a:r>
              <a:rPr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294395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2" name="Shape 4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Справится</a:t>
            </a:r>
            <a:r>
              <a:rPr dirty="0"/>
              <a:t> с </a:t>
            </a:r>
            <a:r>
              <a:rPr dirty="0" err="1"/>
              <a:t>сезонной</a:t>
            </a:r>
            <a:r>
              <a:rPr dirty="0"/>
              <a:t> </a:t>
            </a:r>
            <a:r>
              <a:rPr dirty="0" err="1"/>
              <a:t>подд</a:t>
            </a:r>
            <a:r>
              <a:rPr lang="ru-RU" dirty="0"/>
              <a:t>е</a:t>
            </a:r>
            <a:r>
              <a:rPr dirty="0" err="1"/>
              <a:t>ржкой</a:t>
            </a:r>
            <a:r>
              <a:rPr dirty="0"/>
              <a:t> - </a:t>
            </a:r>
            <a:r>
              <a:rPr dirty="0" err="1"/>
              <a:t>Фитовирон</a:t>
            </a:r>
            <a:r>
              <a:rPr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7858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1" name="Shape 4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15000"/>
              </a:lnSpc>
              <a:spcBef>
                <a:spcPts val="1200"/>
              </a:spcBef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Справится</a:t>
            </a:r>
            <a:r>
              <a:rPr dirty="0"/>
              <a:t> с </a:t>
            </a:r>
            <a:r>
              <a:rPr dirty="0" err="1"/>
              <a:t>сезонной</a:t>
            </a:r>
            <a:r>
              <a:rPr dirty="0"/>
              <a:t> </a:t>
            </a:r>
            <a:r>
              <a:rPr dirty="0" err="1"/>
              <a:t>поддержкой</a:t>
            </a:r>
            <a:r>
              <a:rPr dirty="0"/>
              <a:t> </a:t>
            </a:r>
            <a:r>
              <a:rPr dirty="0" err="1"/>
              <a:t>Фитовирон</a:t>
            </a:r>
            <a:r>
              <a:rPr dirty="0"/>
              <a:t> — </a:t>
            </a:r>
            <a:r>
              <a:rPr dirty="0" err="1"/>
              <a:t>уникальный</a:t>
            </a:r>
            <a:r>
              <a:rPr dirty="0"/>
              <a:t> </a:t>
            </a:r>
            <a:r>
              <a:rPr dirty="0" err="1"/>
              <a:t>фитоконцентрат</a:t>
            </a:r>
            <a:r>
              <a:rPr dirty="0"/>
              <a:t> </a:t>
            </a:r>
            <a:r>
              <a:rPr dirty="0" err="1"/>
              <a:t>ценных</a:t>
            </a:r>
            <a:r>
              <a:rPr dirty="0"/>
              <a:t> </a:t>
            </a:r>
            <a:r>
              <a:rPr dirty="0" err="1"/>
              <a:t>растительных</a:t>
            </a:r>
            <a:r>
              <a:rPr dirty="0"/>
              <a:t> </a:t>
            </a:r>
            <a:r>
              <a:rPr dirty="0" err="1"/>
              <a:t>компонентов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lang="ru-RU" dirty="0"/>
              <a:t>укрепления</a:t>
            </a:r>
            <a:r>
              <a:rPr dirty="0"/>
              <a:t> </a:t>
            </a:r>
            <a:r>
              <a:rPr dirty="0" err="1"/>
              <a:t>защитных</a:t>
            </a:r>
            <a:r>
              <a:rPr dirty="0"/>
              <a:t> </a:t>
            </a:r>
            <a:r>
              <a:rPr dirty="0" err="1"/>
              <a:t>сил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. </a:t>
            </a:r>
            <a:endParaRPr lang="ru-RU" dirty="0"/>
          </a:p>
          <a:p>
            <a:r>
              <a:rPr dirty="0"/>
              <a:t>21 </a:t>
            </a:r>
            <a:r>
              <a:rPr dirty="0" err="1"/>
              <a:t>высокоактивный</a:t>
            </a:r>
            <a:r>
              <a:rPr dirty="0"/>
              <a:t> </a:t>
            </a:r>
            <a:r>
              <a:rPr dirty="0" err="1"/>
              <a:t>экстракт</a:t>
            </a:r>
            <a:r>
              <a:rPr dirty="0"/>
              <a:t> в </a:t>
            </a:r>
            <a:r>
              <a:rPr dirty="0" err="1"/>
              <a:t>составе</a:t>
            </a:r>
            <a:r>
              <a:rPr dirty="0"/>
              <a:t> </a:t>
            </a:r>
            <a:r>
              <a:rPr dirty="0" err="1"/>
              <a:t>поддерживает</a:t>
            </a:r>
            <a:r>
              <a:rPr dirty="0"/>
              <a:t> </a:t>
            </a:r>
            <a:r>
              <a:rPr dirty="0" err="1"/>
              <a:t>иммунную</a:t>
            </a:r>
            <a:r>
              <a:rPr dirty="0"/>
              <a:t> </a:t>
            </a:r>
            <a:r>
              <a:rPr dirty="0" err="1"/>
              <a:t>систему</a:t>
            </a:r>
            <a:r>
              <a:rPr dirty="0"/>
              <a:t> и </a:t>
            </a:r>
            <a:r>
              <a:rPr dirty="0" err="1"/>
              <a:t>обеспечивает</a:t>
            </a:r>
            <a:r>
              <a:rPr dirty="0"/>
              <a:t> </a:t>
            </a:r>
            <a:r>
              <a:rPr dirty="0" err="1"/>
              <a:t>эффективную</a:t>
            </a:r>
            <a:r>
              <a:rPr dirty="0"/>
              <a:t> </a:t>
            </a:r>
            <a:r>
              <a:rPr dirty="0" err="1"/>
              <a:t>защиту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lang="ru-RU" dirty="0"/>
              <a:t>патогенов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0178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68" name="Shape 46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Композиция</a:t>
            </a:r>
            <a:r>
              <a:rPr lang="ru-RU" baseline="0" dirty="0"/>
              <a:t> </a:t>
            </a:r>
            <a:r>
              <a:rPr dirty="0" err="1"/>
              <a:t>экстрактов</a:t>
            </a:r>
            <a:r>
              <a:rPr dirty="0"/>
              <a:t> в </a:t>
            </a:r>
            <a:r>
              <a:rPr lang="ru-RU" dirty="0"/>
              <a:t>составе </a:t>
            </a:r>
            <a:r>
              <a:rPr dirty="0" err="1"/>
              <a:t>Фитовирон</a:t>
            </a:r>
            <a:r>
              <a:rPr lang="ru-RU" dirty="0"/>
              <a:t>а</a:t>
            </a:r>
            <a:r>
              <a:rPr dirty="0"/>
              <a:t> </a:t>
            </a:r>
            <a:r>
              <a:rPr dirty="0" err="1"/>
              <a:t>подобран</a:t>
            </a:r>
            <a:r>
              <a:rPr lang="ru-RU" dirty="0"/>
              <a:t>а</a:t>
            </a:r>
            <a:r>
              <a:rPr dirty="0"/>
              <a:t> </a:t>
            </a:r>
            <a:r>
              <a:rPr dirty="0" err="1"/>
              <a:t>так</a:t>
            </a:r>
            <a:r>
              <a:rPr dirty="0"/>
              <a:t>, </a:t>
            </a:r>
            <a:r>
              <a:rPr dirty="0" err="1"/>
              <a:t>чтобы</a:t>
            </a:r>
            <a:r>
              <a:rPr dirty="0"/>
              <a:t> </a:t>
            </a:r>
            <a:r>
              <a:rPr dirty="0" err="1"/>
              <a:t>активировать</a:t>
            </a:r>
            <a:r>
              <a:rPr dirty="0"/>
              <a:t> </a:t>
            </a:r>
            <a:r>
              <a:rPr dirty="0" err="1"/>
              <a:t>все</a:t>
            </a:r>
            <a:r>
              <a:rPr dirty="0"/>
              <a:t> </a:t>
            </a:r>
            <a:r>
              <a:rPr dirty="0" err="1"/>
              <a:t>три</a:t>
            </a:r>
            <a:r>
              <a:rPr dirty="0"/>
              <a:t> </a:t>
            </a:r>
            <a:r>
              <a:rPr dirty="0" err="1"/>
              <a:t>уровня</a:t>
            </a:r>
            <a:r>
              <a:rPr dirty="0"/>
              <a:t> </a:t>
            </a:r>
            <a:r>
              <a:rPr dirty="0" err="1"/>
              <a:t>защиты</a:t>
            </a:r>
            <a:r>
              <a:rPr dirty="0"/>
              <a:t> </a:t>
            </a:r>
            <a:r>
              <a:rPr dirty="0" err="1"/>
              <a:t>иммунной</a:t>
            </a:r>
            <a:r>
              <a:rPr dirty="0"/>
              <a:t> </a:t>
            </a:r>
            <a:r>
              <a:rPr dirty="0" err="1"/>
              <a:t>системы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01151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Shape 474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75" name="Shape 47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Этот продукт работает как иммунобустер. </a:t>
            </a:r>
          </a:p>
        </p:txBody>
      </p:sp>
    </p:spTree>
    <p:extLst>
      <p:ext uri="{BB962C8B-B14F-4D97-AF65-F5344CB8AC3E}">
        <p14:creationId xmlns:p14="http://schemas.microsoft.com/office/powerpoint/2010/main" val="25893297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Shape 484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5" name="Shape 48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Нильс</a:t>
            </a:r>
            <a:r>
              <a:rPr dirty="0"/>
              <a:t> </a:t>
            </a:r>
            <a:r>
              <a:rPr dirty="0" err="1"/>
              <a:t>Душек</a:t>
            </a:r>
            <a:r>
              <a:rPr dirty="0"/>
              <a:t> — </a:t>
            </a:r>
            <a:r>
              <a:rPr dirty="0" err="1"/>
              <a:t>создатель</a:t>
            </a:r>
            <a:r>
              <a:rPr dirty="0"/>
              <a:t> </a:t>
            </a:r>
            <a:r>
              <a:rPr dirty="0" err="1"/>
              <a:t>Би</a:t>
            </a:r>
            <a:r>
              <a:rPr dirty="0"/>
              <a:t>-</a:t>
            </a:r>
            <a:r>
              <a:rPr lang="ru-RU" dirty="0"/>
              <a:t>Л</a:t>
            </a:r>
            <a:r>
              <a:rPr dirty="0" err="1"/>
              <a:t>урона</a:t>
            </a:r>
            <a:r>
              <a:rPr dirty="0"/>
              <a:t>, </a:t>
            </a:r>
            <a:r>
              <a:rPr dirty="0" err="1"/>
              <a:t>легендарного</a:t>
            </a:r>
            <a:r>
              <a:rPr dirty="0"/>
              <a:t> </a:t>
            </a:r>
            <a:r>
              <a:rPr dirty="0" err="1"/>
              <a:t>комплекса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здоровья</a:t>
            </a:r>
            <a:r>
              <a:rPr dirty="0"/>
              <a:t> </a:t>
            </a:r>
            <a:r>
              <a:rPr dirty="0" err="1"/>
              <a:t>суставов</a:t>
            </a:r>
            <a:r>
              <a:rPr dirty="0"/>
              <a:t>. </a:t>
            </a:r>
            <a:r>
              <a:rPr dirty="0" err="1"/>
              <a:t>Результаты</a:t>
            </a:r>
            <a:r>
              <a:rPr dirty="0"/>
              <a:t> </a:t>
            </a:r>
            <a:r>
              <a:rPr dirty="0" err="1"/>
              <a:t>исследований</a:t>
            </a:r>
            <a:r>
              <a:rPr dirty="0"/>
              <a:t>, </a:t>
            </a:r>
            <a:r>
              <a:rPr dirty="0" err="1"/>
              <a:t>проводимых</a:t>
            </a:r>
            <a:r>
              <a:rPr dirty="0"/>
              <a:t> </a:t>
            </a:r>
            <a:r>
              <a:rPr dirty="0" err="1"/>
              <a:t>доктором</a:t>
            </a:r>
            <a:r>
              <a:rPr dirty="0"/>
              <a:t> </a:t>
            </a:r>
            <a:r>
              <a:rPr dirty="0" err="1"/>
              <a:t>Душеком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протяжении</a:t>
            </a:r>
            <a:r>
              <a:rPr dirty="0"/>
              <a:t> 15 </a:t>
            </a:r>
            <a:r>
              <a:rPr dirty="0" err="1"/>
              <a:t>лет</a:t>
            </a:r>
            <a:r>
              <a:rPr dirty="0"/>
              <a:t>, </a:t>
            </a:r>
            <a:r>
              <a:rPr lang="ru-RU" dirty="0"/>
              <a:t>п</a:t>
            </a:r>
            <a:r>
              <a:rPr dirty="0"/>
              <a:t>о </a:t>
            </a:r>
            <a:r>
              <a:rPr dirty="0" err="1"/>
              <a:t>сочетаемости</a:t>
            </a:r>
            <a:r>
              <a:rPr dirty="0"/>
              <a:t> </a:t>
            </a:r>
            <a:r>
              <a:rPr dirty="0" err="1"/>
              <a:t>фитоэкстрактов</a:t>
            </a:r>
            <a:r>
              <a:rPr dirty="0"/>
              <a:t> </a:t>
            </a:r>
            <a:r>
              <a:rPr dirty="0" err="1"/>
              <a:t>между</a:t>
            </a:r>
            <a:r>
              <a:rPr dirty="0"/>
              <a:t> </a:t>
            </a:r>
            <a:r>
              <a:rPr dirty="0" err="1"/>
              <a:t>собой</a:t>
            </a:r>
            <a:r>
              <a:rPr dirty="0"/>
              <a:t>, </a:t>
            </a:r>
            <a:r>
              <a:rPr dirty="0" err="1"/>
              <a:t>позволили</a:t>
            </a:r>
            <a:r>
              <a:rPr dirty="0"/>
              <a:t> </a:t>
            </a:r>
            <a:r>
              <a:rPr dirty="0" err="1"/>
              <a:t>подобрать</a:t>
            </a:r>
            <a:r>
              <a:rPr dirty="0"/>
              <a:t> </a:t>
            </a:r>
            <a:r>
              <a:rPr dirty="0" err="1"/>
              <a:t>композиции</a:t>
            </a:r>
            <a:r>
              <a:rPr dirty="0"/>
              <a:t>, в </a:t>
            </a:r>
            <a:r>
              <a:rPr dirty="0" err="1"/>
              <a:t>которых</a:t>
            </a:r>
            <a:r>
              <a:rPr dirty="0"/>
              <a:t> </a:t>
            </a:r>
            <a:r>
              <a:rPr dirty="0" err="1"/>
              <a:t>каждое</a:t>
            </a:r>
            <a:r>
              <a:rPr dirty="0"/>
              <a:t> </a:t>
            </a:r>
            <a:r>
              <a:rPr dirty="0" err="1"/>
              <a:t>активное</a:t>
            </a:r>
            <a:r>
              <a:rPr dirty="0"/>
              <a:t> </a:t>
            </a:r>
            <a:r>
              <a:rPr dirty="0" err="1"/>
              <a:t>вещество</a:t>
            </a:r>
            <a:r>
              <a:rPr dirty="0"/>
              <a:t> </a:t>
            </a:r>
            <a:r>
              <a:rPr dirty="0" err="1"/>
              <a:t>усиливает</a:t>
            </a:r>
            <a:r>
              <a:rPr dirty="0"/>
              <a:t> </a:t>
            </a:r>
            <a:r>
              <a:rPr dirty="0" err="1"/>
              <a:t>действие</a:t>
            </a:r>
            <a:r>
              <a:rPr dirty="0"/>
              <a:t> </a:t>
            </a:r>
            <a:r>
              <a:rPr dirty="0" err="1"/>
              <a:t>другого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94362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00" name="Shape 50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протяжении</a:t>
            </a:r>
            <a:r>
              <a:rPr dirty="0"/>
              <a:t> </a:t>
            </a:r>
            <a:r>
              <a:rPr dirty="0" err="1"/>
              <a:t>веков</a:t>
            </a:r>
            <a:r>
              <a:rPr dirty="0"/>
              <a:t> </a:t>
            </a:r>
            <a:r>
              <a:rPr dirty="0" err="1"/>
              <a:t>люди</a:t>
            </a:r>
            <a:r>
              <a:rPr dirty="0"/>
              <a:t> </a:t>
            </a:r>
            <a:r>
              <a:rPr dirty="0" err="1"/>
              <a:t>использовали</a:t>
            </a:r>
            <a:r>
              <a:rPr dirty="0"/>
              <a:t> </a:t>
            </a:r>
            <a:r>
              <a:rPr dirty="0" err="1"/>
              <a:t>растения</a:t>
            </a:r>
            <a:r>
              <a:rPr dirty="0"/>
              <a:t> </a:t>
            </a:r>
            <a:r>
              <a:rPr dirty="0" err="1"/>
              <a:t>вокруг</a:t>
            </a:r>
            <a:r>
              <a:rPr dirty="0"/>
              <a:t> </a:t>
            </a:r>
            <a:r>
              <a:rPr dirty="0" err="1"/>
              <a:t>себя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лечения</a:t>
            </a:r>
            <a:r>
              <a:rPr dirty="0"/>
              <a:t> </a:t>
            </a:r>
            <a:r>
              <a:rPr dirty="0" err="1"/>
              <a:t>множества</a:t>
            </a:r>
            <a:r>
              <a:rPr dirty="0"/>
              <a:t> </a:t>
            </a:r>
            <a:r>
              <a:rPr dirty="0" err="1"/>
              <a:t>недугов</a:t>
            </a:r>
            <a:r>
              <a:rPr dirty="0"/>
              <a:t>. </a:t>
            </a:r>
          </a:p>
          <a:p>
            <a:pPr>
              <a:defRPr sz="1600"/>
            </a:pP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сотни</a:t>
            </a:r>
            <a:r>
              <a:rPr dirty="0"/>
              <a:t> </a:t>
            </a:r>
            <a:r>
              <a:rPr dirty="0" err="1"/>
              <a:t>лет</a:t>
            </a:r>
            <a:r>
              <a:rPr dirty="0"/>
              <a:t> </a:t>
            </a:r>
            <a:r>
              <a:rPr dirty="0" err="1"/>
              <a:t>учёным</a:t>
            </a:r>
            <a:r>
              <a:rPr dirty="0"/>
              <a:t> </a:t>
            </a:r>
            <a:r>
              <a:rPr dirty="0" err="1"/>
              <a:t>удалось</a:t>
            </a:r>
            <a:r>
              <a:rPr dirty="0"/>
              <a:t> </a:t>
            </a:r>
            <a:r>
              <a:rPr dirty="0" err="1"/>
              <a:t>собрать</a:t>
            </a:r>
            <a:r>
              <a:rPr dirty="0"/>
              <a:t> </a:t>
            </a:r>
            <a:r>
              <a:rPr dirty="0" err="1"/>
              <a:t>ценные</a:t>
            </a:r>
            <a:r>
              <a:rPr dirty="0"/>
              <a:t> </a:t>
            </a:r>
            <a:r>
              <a:rPr dirty="0" err="1"/>
              <a:t>знания</a:t>
            </a:r>
            <a:r>
              <a:rPr dirty="0"/>
              <a:t> о </a:t>
            </a:r>
            <a:r>
              <a:rPr dirty="0" err="1"/>
              <a:t>полезных</a:t>
            </a:r>
            <a:r>
              <a:rPr dirty="0"/>
              <a:t> </a:t>
            </a:r>
            <a:r>
              <a:rPr dirty="0" err="1"/>
              <a:t>свойствах</a:t>
            </a:r>
            <a:r>
              <a:rPr dirty="0"/>
              <a:t> </a:t>
            </a:r>
            <a:r>
              <a:rPr dirty="0" err="1"/>
              <a:t>растений</a:t>
            </a:r>
            <a:r>
              <a:rPr dirty="0"/>
              <a:t> </a:t>
            </a:r>
            <a:r>
              <a:rPr dirty="0" err="1"/>
              <a:t>со</a:t>
            </a:r>
            <a:r>
              <a:rPr dirty="0"/>
              <a:t> </a:t>
            </a:r>
            <a:r>
              <a:rPr dirty="0" err="1"/>
              <a:t>всех</a:t>
            </a:r>
            <a:r>
              <a:rPr dirty="0"/>
              <a:t> </a:t>
            </a:r>
            <a:r>
              <a:rPr dirty="0" err="1"/>
              <a:t>уголков</a:t>
            </a:r>
            <a:r>
              <a:rPr dirty="0"/>
              <a:t> </a:t>
            </a:r>
            <a:r>
              <a:rPr dirty="0" err="1"/>
              <a:t>земного</a:t>
            </a:r>
            <a:r>
              <a:rPr dirty="0"/>
              <a:t> </a:t>
            </a:r>
            <a:r>
              <a:rPr dirty="0" err="1"/>
              <a:t>шара</a:t>
            </a:r>
            <a:r>
              <a:rPr dirty="0"/>
              <a:t>.</a:t>
            </a:r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создания</a:t>
            </a:r>
            <a:r>
              <a:rPr dirty="0"/>
              <a:t> </a:t>
            </a:r>
            <a:r>
              <a:rPr dirty="0" err="1"/>
              <a:t>нового</a:t>
            </a:r>
            <a:r>
              <a:rPr dirty="0"/>
              <a:t> </a:t>
            </a:r>
            <a:r>
              <a:rPr dirty="0" err="1"/>
              <a:t>продукта</a:t>
            </a:r>
            <a:r>
              <a:rPr dirty="0"/>
              <a:t> </a:t>
            </a:r>
            <a:r>
              <a:rPr dirty="0" err="1"/>
              <a:t>доктор</a:t>
            </a:r>
            <a:r>
              <a:rPr dirty="0"/>
              <a:t> </a:t>
            </a:r>
            <a:r>
              <a:rPr dirty="0" err="1"/>
              <a:t>Душек</a:t>
            </a:r>
            <a:r>
              <a:rPr dirty="0"/>
              <a:t> </a:t>
            </a:r>
            <a:r>
              <a:rPr dirty="0" err="1"/>
              <a:t>проанализирова</a:t>
            </a:r>
            <a:r>
              <a:rPr lang="ru-RU" dirty="0"/>
              <a:t>л</a:t>
            </a:r>
            <a:r>
              <a:rPr dirty="0"/>
              <a:t> </a:t>
            </a:r>
            <a:r>
              <a:rPr dirty="0" err="1"/>
              <a:t>действие</a:t>
            </a:r>
            <a:r>
              <a:rPr dirty="0"/>
              <a:t> </a:t>
            </a:r>
            <a:r>
              <a:rPr dirty="0" err="1"/>
              <a:t>различных</a:t>
            </a:r>
            <a:r>
              <a:rPr dirty="0"/>
              <a:t> </a:t>
            </a:r>
            <a:r>
              <a:rPr dirty="0" err="1"/>
              <a:t>трав</a:t>
            </a:r>
            <a:r>
              <a:rPr dirty="0"/>
              <a:t> и </a:t>
            </a:r>
            <a:r>
              <a:rPr dirty="0" err="1"/>
              <a:t>растений</a:t>
            </a:r>
            <a:r>
              <a:rPr dirty="0"/>
              <a:t> и </a:t>
            </a:r>
            <a:r>
              <a:rPr dirty="0" err="1"/>
              <a:t>отобрал</a:t>
            </a:r>
            <a:r>
              <a:rPr dirty="0"/>
              <a:t> </a:t>
            </a:r>
            <a:r>
              <a:rPr dirty="0" err="1"/>
              <a:t>наиболее</a:t>
            </a:r>
            <a:r>
              <a:rPr dirty="0"/>
              <a:t> </a:t>
            </a:r>
            <a:r>
              <a:rPr dirty="0" err="1"/>
              <a:t>эффективные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них</a:t>
            </a:r>
            <a:r>
              <a:rPr dirty="0"/>
              <a:t>. </a:t>
            </a:r>
            <a:r>
              <a:rPr dirty="0" err="1"/>
              <a:t>Все</a:t>
            </a:r>
            <a:r>
              <a:rPr dirty="0"/>
              <a:t> </a:t>
            </a:r>
            <a:r>
              <a:rPr lang="ru-RU" dirty="0"/>
              <a:t>растения</a:t>
            </a:r>
            <a:r>
              <a:rPr dirty="0"/>
              <a:t>, </a:t>
            </a:r>
            <a:r>
              <a:rPr dirty="0" err="1"/>
              <a:t>входящие</a:t>
            </a:r>
            <a:r>
              <a:rPr dirty="0"/>
              <a:t> в </a:t>
            </a:r>
            <a:r>
              <a:rPr dirty="0" err="1"/>
              <a:t>состав</a:t>
            </a:r>
            <a:r>
              <a:rPr dirty="0"/>
              <a:t> </a:t>
            </a:r>
            <a:r>
              <a:rPr dirty="0" err="1"/>
              <a:t>продукта</a:t>
            </a:r>
            <a:r>
              <a:rPr dirty="0"/>
              <a:t>, </a:t>
            </a:r>
            <a:r>
              <a:rPr dirty="0" err="1"/>
              <a:t>доставляются</a:t>
            </a:r>
            <a:r>
              <a:rPr dirty="0"/>
              <a:t> в </a:t>
            </a:r>
            <a:r>
              <a:rPr dirty="0" err="1"/>
              <a:t>Германию</a:t>
            </a:r>
            <a:r>
              <a:rPr lang="ru-RU" dirty="0"/>
              <a:t>, экстракты из</a:t>
            </a:r>
            <a:r>
              <a:rPr dirty="0"/>
              <a:t> </a:t>
            </a:r>
            <a:r>
              <a:rPr lang="ru-RU" dirty="0"/>
              <a:t>н</a:t>
            </a:r>
            <a:r>
              <a:rPr dirty="0"/>
              <a:t>и</a:t>
            </a:r>
            <a:r>
              <a:rPr lang="ru-RU" dirty="0"/>
              <a:t>х</a:t>
            </a:r>
            <a:r>
              <a:rPr dirty="0"/>
              <a:t> </a:t>
            </a:r>
            <a:r>
              <a:rPr dirty="0" err="1"/>
              <a:t>изготавливаются</a:t>
            </a:r>
            <a:r>
              <a:rPr dirty="0"/>
              <a:t> </a:t>
            </a:r>
            <a:r>
              <a:rPr dirty="0" err="1"/>
              <a:t>непосредственно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предприятии</a:t>
            </a:r>
            <a:r>
              <a:rPr dirty="0"/>
              <a:t> </a:t>
            </a:r>
            <a:r>
              <a:rPr dirty="0" err="1"/>
              <a:t>доктора</a:t>
            </a:r>
            <a:r>
              <a:rPr dirty="0"/>
              <a:t> </a:t>
            </a:r>
            <a:r>
              <a:rPr dirty="0" err="1"/>
              <a:t>Душека</a:t>
            </a:r>
            <a:r>
              <a:rPr dirty="0"/>
              <a:t>. </a:t>
            </a:r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 err="1"/>
              <a:t>Такой</a:t>
            </a:r>
            <a:r>
              <a:rPr dirty="0"/>
              <a:t> </a:t>
            </a:r>
            <a:r>
              <a:rPr dirty="0" err="1"/>
              <a:t>подход</a:t>
            </a:r>
            <a:r>
              <a:rPr dirty="0"/>
              <a:t> </a:t>
            </a:r>
            <a:r>
              <a:rPr dirty="0" err="1"/>
              <a:t>позволяет</a:t>
            </a:r>
            <a:r>
              <a:rPr dirty="0"/>
              <a:t> </a:t>
            </a:r>
            <a:r>
              <a:rPr dirty="0" err="1"/>
              <a:t>полно</a:t>
            </a:r>
            <a:r>
              <a:rPr lang="ru-RU" dirty="0" err="1"/>
              <a:t>стью</a:t>
            </a:r>
            <a:r>
              <a:rPr dirty="0"/>
              <a:t> </a:t>
            </a:r>
            <a:r>
              <a:rPr dirty="0" err="1"/>
              <a:t>контролировать</a:t>
            </a:r>
            <a:r>
              <a:rPr dirty="0"/>
              <a:t> </a:t>
            </a:r>
            <a:r>
              <a:rPr lang="ru-RU" dirty="0"/>
              <a:t>весь </a:t>
            </a:r>
            <a:r>
              <a:rPr dirty="0" err="1"/>
              <a:t>цикл</a:t>
            </a:r>
            <a:r>
              <a:rPr dirty="0"/>
              <a:t> </a:t>
            </a:r>
            <a:r>
              <a:rPr dirty="0" err="1"/>
              <a:t>производства</a:t>
            </a:r>
            <a:r>
              <a:rPr dirty="0"/>
              <a:t> </a:t>
            </a:r>
            <a:r>
              <a:rPr dirty="0" err="1"/>
              <a:t>продукта</a:t>
            </a:r>
            <a:r>
              <a:rPr dirty="0"/>
              <a:t>, </a:t>
            </a:r>
            <a:r>
              <a:rPr dirty="0" err="1"/>
              <a:t>избегать</a:t>
            </a:r>
            <a:r>
              <a:rPr dirty="0"/>
              <a:t> </a:t>
            </a:r>
            <a:r>
              <a:rPr dirty="0" err="1"/>
              <a:t>длительного</a:t>
            </a:r>
            <a:r>
              <a:rPr dirty="0"/>
              <a:t> </a:t>
            </a:r>
            <a:r>
              <a:rPr dirty="0" err="1"/>
              <a:t>хранения</a:t>
            </a:r>
            <a:r>
              <a:rPr dirty="0"/>
              <a:t> и </a:t>
            </a:r>
            <a:r>
              <a:rPr dirty="0" err="1"/>
              <a:t>транспортировки</a:t>
            </a:r>
            <a:r>
              <a:rPr dirty="0"/>
              <a:t> </a:t>
            </a:r>
            <a:r>
              <a:rPr dirty="0" err="1"/>
              <a:t>готовых</a:t>
            </a:r>
            <a:r>
              <a:rPr dirty="0"/>
              <a:t> </a:t>
            </a:r>
            <a:r>
              <a:rPr dirty="0" err="1"/>
              <a:t>экстрактов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сторонних</a:t>
            </a:r>
            <a:r>
              <a:rPr dirty="0"/>
              <a:t> </a:t>
            </a:r>
            <a:r>
              <a:rPr dirty="0" err="1"/>
              <a:t>производителей</a:t>
            </a:r>
            <a:r>
              <a:rPr dirty="0"/>
              <a:t>. </a:t>
            </a:r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получения</a:t>
            </a:r>
            <a:r>
              <a:rPr dirty="0"/>
              <a:t> </a:t>
            </a:r>
            <a:r>
              <a:rPr dirty="0" err="1"/>
              <a:t>каждого</a:t>
            </a:r>
            <a:r>
              <a:rPr dirty="0"/>
              <a:t> </a:t>
            </a:r>
            <a:r>
              <a:rPr dirty="0" err="1"/>
              <a:t>экстракта</a:t>
            </a:r>
            <a:r>
              <a:rPr dirty="0"/>
              <a:t> </a:t>
            </a:r>
            <a:r>
              <a:rPr dirty="0" err="1"/>
              <a:t>используется</a:t>
            </a:r>
            <a:r>
              <a:rPr dirty="0"/>
              <a:t> </a:t>
            </a:r>
            <a:r>
              <a:rPr dirty="0" err="1"/>
              <a:t>индивидуально</a:t>
            </a:r>
            <a:r>
              <a:rPr dirty="0"/>
              <a:t> </a:t>
            </a:r>
            <a:r>
              <a:rPr dirty="0" err="1"/>
              <a:t>подобранная</a:t>
            </a:r>
            <a:r>
              <a:rPr dirty="0"/>
              <a:t> </a:t>
            </a:r>
            <a:r>
              <a:rPr dirty="0" err="1"/>
              <a:t>концентрация</a:t>
            </a:r>
            <a:r>
              <a:rPr dirty="0"/>
              <a:t> </a:t>
            </a:r>
            <a:r>
              <a:rPr dirty="0" err="1"/>
              <a:t>экстрагента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позволяет</a:t>
            </a:r>
            <a:r>
              <a:rPr dirty="0"/>
              <a:t> </a:t>
            </a:r>
            <a:r>
              <a:rPr dirty="0" err="1"/>
              <a:t>выделить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растения</a:t>
            </a:r>
            <a:r>
              <a:rPr dirty="0"/>
              <a:t> </a:t>
            </a:r>
            <a:r>
              <a:rPr dirty="0" err="1"/>
              <a:t>необходимые</a:t>
            </a:r>
            <a:r>
              <a:rPr dirty="0"/>
              <a:t> </a:t>
            </a:r>
            <a:r>
              <a:rPr dirty="0" err="1"/>
              <a:t>активные</a:t>
            </a:r>
            <a:r>
              <a:rPr dirty="0"/>
              <a:t> </a:t>
            </a:r>
            <a:r>
              <a:rPr dirty="0" err="1"/>
              <a:t>вещества</a:t>
            </a:r>
            <a:r>
              <a:rPr dirty="0"/>
              <a:t> в </a:t>
            </a:r>
            <a:r>
              <a:rPr dirty="0" err="1"/>
              <a:t>максимальных</a:t>
            </a:r>
            <a:r>
              <a:rPr dirty="0"/>
              <a:t> </a:t>
            </a:r>
            <a:r>
              <a:rPr dirty="0" err="1"/>
              <a:t>концентрациях</a:t>
            </a:r>
            <a:r>
              <a:rPr dirty="0"/>
              <a:t>. </a:t>
            </a:r>
            <a:r>
              <a:rPr dirty="0" err="1"/>
              <a:t>Затем</a:t>
            </a:r>
            <a:r>
              <a:rPr dirty="0"/>
              <a:t> </a:t>
            </a:r>
            <a:r>
              <a:rPr dirty="0" err="1"/>
              <a:t>проверяется</a:t>
            </a:r>
            <a:r>
              <a:rPr dirty="0"/>
              <a:t> </a:t>
            </a:r>
            <a:r>
              <a:rPr dirty="0" err="1"/>
              <a:t>совместимость</a:t>
            </a:r>
            <a:r>
              <a:rPr dirty="0"/>
              <a:t> </a:t>
            </a:r>
            <a:r>
              <a:rPr dirty="0" err="1"/>
              <a:t>компонентов</a:t>
            </a:r>
            <a:r>
              <a:rPr dirty="0"/>
              <a:t>, </a:t>
            </a:r>
            <a:r>
              <a:rPr dirty="0" err="1"/>
              <a:t>чтобы</a:t>
            </a:r>
            <a:r>
              <a:rPr dirty="0"/>
              <a:t> </a:t>
            </a:r>
            <a:r>
              <a:rPr dirty="0" err="1"/>
              <a:t>избежать</a:t>
            </a:r>
            <a:r>
              <a:rPr dirty="0"/>
              <a:t> </a:t>
            </a:r>
            <a:r>
              <a:rPr dirty="0" err="1"/>
              <a:t>их</a:t>
            </a:r>
            <a:r>
              <a:rPr dirty="0"/>
              <a:t> </a:t>
            </a:r>
            <a:r>
              <a:rPr dirty="0" err="1"/>
              <a:t>антагонистического</a:t>
            </a:r>
            <a:r>
              <a:rPr dirty="0"/>
              <a:t> (</a:t>
            </a:r>
            <a:r>
              <a:rPr dirty="0" err="1"/>
              <a:t>несовместимого</a:t>
            </a:r>
            <a:r>
              <a:rPr dirty="0"/>
              <a:t>) </a:t>
            </a:r>
            <a:r>
              <a:rPr dirty="0" err="1"/>
              <a:t>действия</a:t>
            </a:r>
            <a:r>
              <a:rPr dirty="0"/>
              <a:t>. И, </a:t>
            </a:r>
            <a:r>
              <a:rPr dirty="0" err="1"/>
              <a:t>наконец</a:t>
            </a:r>
            <a:r>
              <a:rPr dirty="0"/>
              <a:t>,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счет</a:t>
            </a:r>
            <a:r>
              <a:rPr dirty="0"/>
              <a:t> </a:t>
            </a:r>
            <a:r>
              <a:rPr dirty="0" err="1"/>
              <a:t>верных</a:t>
            </a:r>
            <a:r>
              <a:rPr dirty="0"/>
              <a:t> </a:t>
            </a:r>
            <a:r>
              <a:rPr dirty="0" err="1"/>
              <a:t>пропорций</a:t>
            </a:r>
            <a:r>
              <a:rPr dirty="0"/>
              <a:t> </a:t>
            </a:r>
            <a:r>
              <a:rPr dirty="0" err="1"/>
              <a:t>всех</a:t>
            </a:r>
            <a:r>
              <a:rPr dirty="0"/>
              <a:t> </a:t>
            </a:r>
            <a:r>
              <a:rPr dirty="0" err="1"/>
              <a:t>компонентов</a:t>
            </a:r>
            <a:r>
              <a:rPr dirty="0"/>
              <a:t> </a:t>
            </a:r>
            <a:r>
              <a:rPr dirty="0" err="1"/>
              <a:t>достигается</a:t>
            </a:r>
            <a:r>
              <a:rPr dirty="0"/>
              <a:t> </a:t>
            </a:r>
            <a:r>
              <a:rPr dirty="0" err="1"/>
              <a:t>общая</a:t>
            </a:r>
            <a:r>
              <a:rPr dirty="0"/>
              <a:t> </a:t>
            </a:r>
            <a:r>
              <a:rPr dirty="0" err="1"/>
              <a:t>синергия</a:t>
            </a:r>
            <a:r>
              <a:rPr dirty="0"/>
              <a:t> </a:t>
            </a:r>
            <a:r>
              <a:rPr dirty="0" err="1"/>
              <a:t>действия</a:t>
            </a:r>
            <a:r>
              <a:rPr dirty="0"/>
              <a:t>, </a:t>
            </a:r>
            <a:r>
              <a:rPr dirty="0" err="1"/>
              <a:t>обеспечивающая</a:t>
            </a:r>
            <a:r>
              <a:rPr dirty="0"/>
              <a:t> </a:t>
            </a:r>
            <a:r>
              <a:rPr dirty="0" err="1"/>
              <a:t>эффективность</a:t>
            </a:r>
            <a:r>
              <a:rPr dirty="0"/>
              <a:t> </a:t>
            </a:r>
            <a:r>
              <a:rPr dirty="0" err="1"/>
              <a:t>фитоконцентрата</a:t>
            </a:r>
            <a:r>
              <a:rPr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9820542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08" name="Shape 50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Сначала</a:t>
            </a:r>
            <a:r>
              <a:rPr dirty="0"/>
              <a:t> </a:t>
            </a:r>
            <a:r>
              <a:rPr dirty="0" err="1"/>
              <a:t>было</a:t>
            </a:r>
            <a:r>
              <a:rPr dirty="0"/>
              <a:t> </a:t>
            </a:r>
            <a:r>
              <a:rPr dirty="0" err="1"/>
              <a:t>отобрано</a:t>
            </a:r>
            <a:r>
              <a:rPr dirty="0"/>
              <a:t> </a:t>
            </a:r>
            <a:r>
              <a:rPr dirty="0" err="1"/>
              <a:t>более</a:t>
            </a:r>
            <a:r>
              <a:rPr dirty="0"/>
              <a:t> </a:t>
            </a:r>
            <a:r>
              <a:rPr lang="ru-RU" dirty="0"/>
              <a:t>50 </a:t>
            </a:r>
            <a:r>
              <a:rPr dirty="0" err="1"/>
              <a:t>полезных</a:t>
            </a:r>
            <a:r>
              <a:rPr dirty="0"/>
              <a:t> </a:t>
            </a:r>
            <a:r>
              <a:rPr dirty="0" err="1"/>
              <a:t>растений</a:t>
            </a:r>
            <a:r>
              <a:rPr dirty="0"/>
              <a:t> </a:t>
            </a:r>
            <a:r>
              <a:rPr dirty="0" err="1"/>
              <a:t>со</a:t>
            </a:r>
            <a:r>
              <a:rPr dirty="0"/>
              <a:t> </a:t>
            </a:r>
            <a:r>
              <a:rPr dirty="0" err="1"/>
              <a:t>всего</a:t>
            </a:r>
            <a:r>
              <a:rPr dirty="0"/>
              <a:t> </a:t>
            </a:r>
            <a:r>
              <a:rPr dirty="0" err="1"/>
              <a:t>мира</a:t>
            </a:r>
            <a:r>
              <a:rPr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492729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4" name="Shape 55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В </a:t>
            </a:r>
            <a:r>
              <a:rPr dirty="0" err="1"/>
              <a:t>составе</a:t>
            </a:r>
            <a:r>
              <a:rPr dirty="0"/>
              <a:t> </a:t>
            </a:r>
            <a:r>
              <a:rPr dirty="0" err="1"/>
              <a:t>Фитовирона</a:t>
            </a:r>
            <a:r>
              <a:rPr dirty="0"/>
              <a:t> </a:t>
            </a:r>
            <a:r>
              <a:rPr dirty="0" err="1"/>
              <a:t>экстракты</a:t>
            </a:r>
            <a:r>
              <a:rPr dirty="0"/>
              <a:t> 21-го </a:t>
            </a:r>
            <a:r>
              <a:rPr dirty="0" err="1"/>
              <a:t>растения</a:t>
            </a:r>
            <a:r>
              <a:rPr dirty="0"/>
              <a:t>, </a:t>
            </a:r>
            <a:r>
              <a:rPr dirty="0" err="1"/>
              <a:t>собранных</a:t>
            </a:r>
            <a:r>
              <a:rPr dirty="0"/>
              <a:t> </a:t>
            </a:r>
            <a:r>
              <a:rPr dirty="0" err="1"/>
              <a:t>со</a:t>
            </a:r>
            <a:r>
              <a:rPr dirty="0"/>
              <a:t> </a:t>
            </a:r>
            <a:r>
              <a:rPr dirty="0" err="1"/>
              <a:t>всего</a:t>
            </a:r>
            <a:r>
              <a:rPr dirty="0"/>
              <a:t> </a:t>
            </a:r>
            <a:r>
              <a:rPr dirty="0" err="1"/>
              <a:t>мира</a:t>
            </a:r>
            <a:r>
              <a:rPr dirty="0"/>
              <a:t>.</a:t>
            </a:r>
          </a:p>
          <a:p>
            <a:r>
              <a:rPr dirty="0"/>
              <a:t> </a:t>
            </a:r>
          </a:p>
          <a:p>
            <a:r>
              <a:rPr dirty="0" err="1"/>
              <a:t>Листья</a:t>
            </a:r>
            <a:r>
              <a:rPr dirty="0"/>
              <a:t> </a:t>
            </a:r>
            <a:r>
              <a:rPr dirty="0" err="1"/>
              <a:t>алоэ</a:t>
            </a:r>
            <a:r>
              <a:rPr dirty="0"/>
              <a:t> (Aloe </a:t>
            </a:r>
            <a:r>
              <a:rPr dirty="0" err="1"/>
              <a:t>arborescens</a:t>
            </a:r>
            <a:r>
              <a:rPr dirty="0"/>
              <a:t>)  </a:t>
            </a:r>
          </a:p>
          <a:p>
            <a:r>
              <a:rPr dirty="0" err="1"/>
              <a:t>Цветки</a:t>
            </a:r>
            <a:r>
              <a:rPr dirty="0"/>
              <a:t> </a:t>
            </a:r>
            <a:r>
              <a:rPr dirty="0" err="1"/>
              <a:t>липы</a:t>
            </a:r>
            <a:r>
              <a:rPr dirty="0"/>
              <a:t> (</a:t>
            </a:r>
            <a:r>
              <a:rPr dirty="0" err="1"/>
              <a:t>Tilia</a:t>
            </a:r>
            <a:r>
              <a:rPr dirty="0"/>
              <a:t> </a:t>
            </a:r>
            <a:r>
              <a:rPr dirty="0" err="1"/>
              <a:t>cordata</a:t>
            </a:r>
            <a:r>
              <a:rPr dirty="0"/>
              <a:t> flower) </a:t>
            </a:r>
          </a:p>
          <a:p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родиолы</a:t>
            </a:r>
            <a:r>
              <a:rPr dirty="0"/>
              <a:t> (</a:t>
            </a:r>
            <a:r>
              <a:rPr dirty="0" err="1"/>
              <a:t>Rhodiola</a:t>
            </a:r>
            <a:r>
              <a:rPr dirty="0"/>
              <a:t> </a:t>
            </a:r>
            <a:r>
              <a:rPr dirty="0" err="1"/>
              <a:t>rosea</a:t>
            </a:r>
            <a:r>
              <a:rPr dirty="0"/>
              <a:t> root) </a:t>
            </a:r>
          </a:p>
          <a:p>
            <a:r>
              <a:rPr dirty="0" err="1"/>
              <a:t>Цветки</a:t>
            </a:r>
            <a:r>
              <a:rPr dirty="0"/>
              <a:t> </a:t>
            </a:r>
            <a:r>
              <a:rPr dirty="0" err="1"/>
              <a:t>календулы</a:t>
            </a:r>
            <a:r>
              <a:rPr dirty="0"/>
              <a:t> (Calendula officinalis flower) </a:t>
            </a:r>
          </a:p>
          <a:p>
            <a:r>
              <a:rPr lang="ru-RU" dirty="0" smtClean="0"/>
              <a:t>Трава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посконника</a:t>
            </a:r>
            <a:r>
              <a:rPr dirty="0" smtClean="0"/>
              <a:t> </a:t>
            </a:r>
            <a:r>
              <a:rPr dirty="0"/>
              <a:t>(Eupatorium </a:t>
            </a:r>
            <a:r>
              <a:rPr dirty="0" err="1"/>
              <a:t>perfoliatum</a:t>
            </a:r>
            <a:r>
              <a:rPr dirty="0"/>
              <a:t> herb) </a:t>
            </a:r>
          </a:p>
          <a:p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солодки</a:t>
            </a:r>
            <a:r>
              <a:rPr dirty="0"/>
              <a:t> (</a:t>
            </a:r>
            <a:r>
              <a:rPr dirty="0" err="1"/>
              <a:t>Glycyrrhiza</a:t>
            </a:r>
            <a:r>
              <a:rPr dirty="0"/>
              <a:t> </a:t>
            </a:r>
            <a:r>
              <a:rPr dirty="0" err="1"/>
              <a:t>glabra</a:t>
            </a:r>
            <a:r>
              <a:rPr dirty="0"/>
              <a:t> root) </a:t>
            </a:r>
          </a:p>
          <a:p>
            <a:r>
              <a:rPr dirty="0" err="1"/>
              <a:t>Гриб</a:t>
            </a:r>
            <a:r>
              <a:rPr dirty="0"/>
              <a:t> </a:t>
            </a:r>
            <a:r>
              <a:rPr dirty="0" err="1"/>
              <a:t>чага</a:t>
            </a:r>
            <a:r>
              <a:rPr dirty="0"/>
              <a:t> (</a:t>
            </a:r>
            <a:r>
              <a:rPr dirty="0" err="1"/>
              <a:t>Inonotus</a:t>
            </a:r>
            <a:r>
              <a:rPr dirty="0"/>
              <a:t> obliquus ) </a:t>
            </a:r>
          </a:p>
          <a:p>
            <a:r>
              <a:rPr dirty="0" err="1"/>
              <a:t>Плоды</a:t>
            </a:r>
            <a:r>
              <a:rPr dirty="0"/>
              <a:t> </a:t>
            </a:r>
            <a:r>
              <a:rPr dirty="0" err="1"/>
              <a:t>шиповника</a:t>
            </a:r>
            <a:r>
              <a:rPr dirty="0"/>
              <a:t> (Rosa </a:t>
            </a:r>
            <a:r>
              <a:rPr dirty="0" err="1"/>
              <a:t>canina</a:t>
            </a:r>
            <a:r>
              <a:rPr dirty="0"/>
              <a:t> fruit)</a:t>
            </a:r>
          </a:p>
          <a:p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элеутерококка</a:t>
            </a:r>
            <a:r>
              <a:rPr dirty="0"/>
              <a:t> (</a:t>
            </a:r>
            <a:r>
              <a:rPr dirty="0" err="1"/>
              <a:t>Eleutherococcus</a:t>
            </a:r>
            <a:r>
              <a:rPr dirty="0"/>
              <a:t> </a:t>
            </a:r>
            <a:r>
              <a:rPr dirty="0" err="1"/>
              <a:t>senticosus</a:t>
            </a:r>
            <a:r>
              <a:rPr dirty="0"/>
              <a:t> root)</a:t>
            </a:r>
          </a:p>
          <a:p>
            <a:r>
              <a:rPr lang="ru-RU" dirty="0" err="1"/>
              <a:t>Трва</a:t>
            </a:r>
            <a:r>
              <a:rPr lang="ru-RU" dirty="0"/>
              <a:t> э</a:t>
            </a:r>
            <a:r>
              <a:rPr dirty="0" err="1"/>
              <a:t>хинаце</a:t>
            </a:r>
            <a:r>
              <a:rPr lang="ru-RU" dirty="0"/>
              <a:t>и</a:t>
            </a:r>
            <a:r>
              <a:rPr dirty="0"/>
              <a:t> (Echinacea </a:t>
            </a:r>
            <a:r>
              <a:rPr dirty="0" err="1"/>
              <a:t>purpurea</a:t>
            </a:r>
            <a:r>
              <a:rPr dirty="0"/>
              <a:t> herb) </a:t>
            </a:r>
          </a:p>
          <a:p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шлемника</a:t>
            </a:r>
            <a:r>
              <a:rPr dirty="0"/>
              <a:t> (</a:t>
            </a:r>
            <a:r>
              <a:rPr dirty="0" err="1"/>
              <a:t>Scutellaria</a:t>
            </a:r>
            <a:r>
              <a:rPr dirty="0"/>
              <a:t> </a:t>
            </a:r>
            <a:r>
              <a:rPr dirty="0" err="1"/>
              <a:t>baicalensis</a:t>
            </a:r>
            <a:r>
              <a:rPr dirty="0"/>
              <a:t> root) </a:t>
            </a:r>
          </a:p>
          <a:p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дягиля</a:t>
            </a:r>
            <a:r>
              <a:rPr dirty="0"/>
              <a:t> (Angelica officinalis root)</a:t>
            </a:r>
          </a:p>
          <a:p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астрагала</a:t>
            </a:r>
            <a:r>
              <a:rPr dirty="0"/>
              <a:t> (</a:t>
            </a:r>
            <a:r>
              <a:rPr dirty="0" err="1"/>
              <a:t>Astragalus</a:t>
            </a:r>
            <a:r>
              <a:rPr dirty="0"/>
              <a:t> </a:t>
            </a:r>
            <a:r>
              <a:rPr dirty="0" err="1"/>
              <a:t>chinensis</a:t>
            </a:r>
            <a:r>
              <a:rPr dirty="0"/>
              <a:t> root)</a:t>
            </a:r>
          </a:p>
          <a:p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шалфея</a:t>
            </a:r>
            <a:r>
              <a:rPr dirty="0"/>
              <a:t> (Salvia </a:t>
            </a:r>
            <a:r>
              <a:rPr dirty="0" err="1"/>
              <a:t>miltiorrhiza</a:t>
            </a:r>
            <a:r>
              <a:rPr dirty="0"/>
              <a:t> root)</a:t>
            </a:r>
          </a:p>
          <a:p>
            <a:r>
              <a:rPr dirty="0" err="1"/>
              <a:t>Листья</a:t>
            </a:r>
            <a:r>
              <a:rPr dirty="0"/>
              <a:t> </a:t>
            </a:r>
            <a:r>
              <a:rPr dirty="0" err="1"/>
              <a:t>березы</a:t>
            </a:r>
            <a:r>
              <a:rPr dirty="0"/>
              <a:t> (</a:t>
            </a:r>
            <a:r>
              <a:rPr dirty="0" err="1"/>
              <a:t>Betula</a:t>
            </a:r>
            <a:r>
              <a:rPr dirty="0"/>
              <a:t> alba leaf)</a:t>
            </a:r>
          </a:p>
          <a:p>
            <a:r>
              <a:rPr dirty="0" err="1"/>
              <a:t>Листья</a:t>
            </a:r>
            <a:r>
              <a:rPr dirty="0"/>
              <a:t> </a:t>
            </a:r>
            <a:r>
              <a:rPr dirty="0" err="1"/>
              <a:t>розмарина</a:t>
            </a:r>
            <a:r>
              <a:rPr dirty="0"/>
              <a:t> (Rosmarinus officinalis leaf ) </a:t>
            </a:r>
          </a:p>
          <a:p>
            <a:r>
              <a:rPr lang="ru-RU" dirty="0"/>
              <a:t>Л</a:t>
            </a:r>
            <a:r>
              <a:rPr dirty="0" err="1"/>
              <a:t>исть</a:t>
            </a:r>
            <a:r>
              <a:rPr lang="ru-RU" dirty="0"/>
              <a:t>я</a:t>
            </a:r>
            <a:r>
              <a:rPr dirty="0"/>
              <a:t> </a:t>
            </a:r>
            <a:r>
              <a:rPr dirty="0" err="1"/>
              <a:t>крапивы</a:t>
            </a:r>
            <a:r>
              <a:rPr dirty="0"/>
              <a:t> (</a:t>
            </a:r>
            <a:r>
              <a:rPr dirty="0" err="1"/>
              <a:t>Urtica</a:t>
            </a:r>
            <a:r>
              <a:rPr dirty="0"/>
              <a:t> </a:t>
            </a:r>
            <a:r>
              <a:rPr dirty="0" err="1"/>
              <a:t>diolica</a:t>
            </a:r>
            <a:r>
              <a:rPr dirty="0"/>
              <a:t> leaf)</a:t>
            </a:r>
          </a:p>
          <a:p>
            <a:r>
              <a:rPr lang="ru-RU" dirty="0"/>
              <a:t>Трава з</a:t>
            </a:r>
            <a:r>
              <a:rPr dirty="0" err="1"/>
              <a:t>олототысячник</a:t>
            </a:r>
            <a:r>
              <a:rPr lang="ru-RU" dirty="0"/>
              <a:t>а</a:t>
            </a:r>
            <a:r>
              <a:rPr dirty="0"/>
              <a:t> (</a:t>
            </a:r>
            <a:r>
              <a:rPr dirty="0" err="1"/>
              <a:t>Centaurium</a:t>
            </a:r>
            <a:r>
              <a:rPr dirty="0"/>
              <a:t> </a:t>
            </a:r>
            <a:r>
              <a:rPr dirty="0" err="1"/>
              <a:t>erythraea</a:t>
            </a:r>
            <a:r>
              <a:rPr dirty="0"/>
              <a:t> herb) </a:t>
            </a:r>
          </a:p>
          <a:p>
            <a:r>
              <a:rPr lang="ru-RU" dirty="0"/>
              <a:t>Плоды</a:t>
            </a:r>
            <a:r>
              <a:rPr dirty="0"/>
              <a:t> </a:t>
            </a:r>
            <a:r>
              <a:rPr dirty="0" err="1"/>
              <a:t>можжевельника</a:t>
            </a:r>
            <a:r>
              <a:rPr dirty="0"/>
              <a:t> (</a:t>
            </a:r>
            <a:r>
              <a:rPr dirty="0" err="1"/>
              <a:t>Juniperus</a:t>
            </a:r>
            <a:r>
              <a:rPr dirty="0"/>
              <a:t> </a:t>
            </a:r>
            <a:r>
              <a:rPr dirty="0" err="1"/>
              <a:t>communis</a:t>
            </a:r>
            <a:r>
              <a:rPr dirty="0"/>
              <a:t> fruit)</a:t>
            </a:r>
          </a:p>
          <a:p>
            <a:r>
              <a:rPr dirty="0" err="1"/>
              <a:t>Ягоды</a:t>
            </a:r>
            <a:r>
              <a:rPr dirty="0"/>
              <a:t> </a:t>
            </a:r>
            <a:r>
              <a:rPr dirty="0" err="1"/>
              <a:t>облепихи</a:t>
            </a:r>
            <a:r>
              <a:rPr dirty="0"/>
              <a:t> (</a:t>
            </a:r>
            <a:r>
              <a:rPr dirty="0" err="1"/>
              <a:t>Hippophaë</a:t>
            </a:r>
            <a:r>
              <a:rPr dirty="0"/>
              <a:t> </a:t>
            </a:r>
            <a:r>
              <a:rPr dirty="0" err="1"/>
              <a:t>rhamnoides</a:t>
            </a:r>
            <a:r>
              <a:rPr dirty="0"/>
              <a:t> fruit) </a:t>
            </a:r>
          </a:p>
          <a:p>
            <a:r>
              <a:rPr lang="ru-RU" dirty="0"/>
              <a:t>Трава</a:t>
            </a:r>
            <a:r>
              <a:rPr lang="ru-RU" baseline="0" dirty="0"/>
              <a:t> х</a:t>
            </a:r>
            <a:r>
              <a:rPr dirty="0" err="1"/>
              <a:t>во</a:t>
            </a:r>
            <a:r>
              <a:rPr lang="ru-RU" dirty="0"/>
              <a:t>ща</a:t>
            </a:r>
            <a:r>
              <a:rPr dirty="0"/>
              <a:t> (Equisetum </a:t>
            </a:r>
            <a:r>
              <a:rPr dirty="0" err="1"/>
              <a:t>arvense</a:t>
            </a:r>
            <a:r>
              <a:rPr dirty="0"/>
              <a:t> herb)</a:t>
            </a:r>
          </a:p>
        </p:txBody>
      </p:sp>
    </p:spTree>
    <p:extLst>
      <p:ext uri="{BB962C8B-B14F-4D97-AF65-F5344CB8AC3E}">
        <p14:creationId xmlns:p14="http://schemas.microsoft.com/office/powerpoint/2010/main" val="33582902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Shape 59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94" name="Shape 59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В </a:t>
            </a:r>
            <a:r>
              <a:rPr dirty="0" err="1"/>
              <a:t>составе</a:t>
            </a:r>
            <a:r>
              <a:rPr dirty="0"/>
              <a:t> </a:t>
            </a:r>
            <a:r>
              <a:rPr dirty="0" err="1"/>
              <a:t>Фитовирона</a:t>
            </a:r>
            <a:r>
              <a:rPr dirty="0"/>
              <a:t> </a:t>
            </a:r>
            <a:r>
              <a:rPr dirty="0" err="1"/>
              <a:t>экстракты</a:t>
            </a:r>
            <a:r>
              <a:rPr dirty="0"/>
              <a:t> 21-го </a:t>
            </a:r>
            <a:r>
              <a:rPr dirty="0" err="1"/>
              <a:t>растения</a:t>
            </a:r>
            <a:r>
              <a:rPr dirty="0"/>
              <a:t>, </a:t>
            </a:r>
            <a:r>
              <a:rPr dirty="0" err="1"/>
              <a:t>собранных</a:t>
            </a:r>
            <a:r>
              <a:rPr dirty="0"/>
              <a:t> </a:t>
            </a:r>
            <a:r>
              <a:rPr dirty="0" err="1"/>
              <a:t>со</a:t>
            </a:r>
            <a:r>
              <a:rPr dirty="0"/>
              <a:t> </a:t>
            </a:r>
            <a:r>
              <a:rPr dirty="0" err="1"/>
              <a:t>всего</a:t>
            </a:r>
            <a:r>
              <a:rPr dirty="0"/>
              <a:t> </a:t>
            </a:r>
            <a:r>
              <a:rPr dirty="0" err="1"/>
              <a:t>мира</a:t>
            </a:r>
            <a:r>
              <a:rPr dirty="0"/>
              <a:t>.</a:t>
            </a:r>
          </a:p>
          <a:p>
            <a:r>
              <a:rPr dirty="0"/>
              <a:t> </a:t>
            </a:r>
          </a:p>
          <a:p>
            <a:r>
              <a:rPr dirty="0" err="1"/>
              <a:t>Листья</a:t>
            </a:r>
            <a:r>
              <a:rPr dirty="0"/>
              <a:t> </a:t>
            </a:r>
            <a:r>
              <a:rPr dirty="0" err="1"/>
              <a:t>алоэ</a:t>
            </a:r>
            <a:r>
              <a:rPr dirty="0"/>
              <a:t> (Aloe </a:t>
            </a:r>
            <a:r>
              <a:rPr dirty="0" err="1"/>
              <a:t>arborescens</a:t>
            </a:r>
            <a:r>
              <a:rPr dirty="0"/>
              <a:t>)  </a:t>
            </a:r>
          </a:p>
          <a:p>
            <a:r>
              <a:rPr dirty="0" err="1"/>
              <a:t>Цветки</a:t>
            </a:r>
            <a:r>
              <a:rPr dirty="0"/>
              <a:t> </a:t>
            </a:r>
            <a:r>
              <a:rPr dirty="0" err="1"/>
              <a:t>липы</a:t>
            </a:r>
            <a:r>
              <a:rPr dirty="0"/>
              <a:t> (</a:t>
            </a:r>
            <a:r>
              <a:rPr dirty="0" err="1"/>
              <a:t>Tilia</a:t>
            </a:r>
            <a:r>
              <a:rPr dirty="0"/>
              <a:t> </a:t>
            </a:r>
            <a:r>
              <a:rPr dirty="0" err="1"/>
              <a:t>cordata</a:t>
            </a:r>
            <a:r>
              <a:rPr dirty="0"/>
              <a:t> flower) </a:t>
            </a:r>
          </a:p>
          <a:p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родиолы</a:t>
            </a:r>
            <a:r>
              <a:rPr dirty="0"/>
              <a:t> </a:t>
            </a:r>
            <a:r>
              <a:rPr dirty="0" err="1"/>
              <a:t>розовой</a:t>
            </a:r>
            <a:r>
              <a:rPr dirty="0"/>
              <a:t> (</a:t>
            </a:r>
            <a:r>
              <a:rPr dirty="0" err="1"/>
              <a:t>Rhodiola</a:t>
            </a:r>
            <a:r>
              <a:rPr dirty="0"/>
              <a:t> </a:t>
            </a:r>
            <a:r>
              <a:rPr dirty="0" err="1"/>
              <a:t>rosea</a:t>
            </a:r>
            <a:r>
              <a:rPr dirty="0"/>
              <a:t> root) </a:t>
            </a:r>
          </a:p>
          <a:p>
            <a:r>
              <a:rPr dirty="0" err="1"/>
              <a:t>Цветки</a:t>
            </a:r>
            <a:r>
              <a:rPr dirty="0"/>
              <a:t> </a:t>
            </a:r>
            <a:r>
              <a:rPr dirty="0" err="1"/>
              <a:t>календулы</a:t>
            </a:r>
            <a:r>
              <a:rPr dirty="0"/>
              <a:t> (Calendula officinalis flower) </a:t>
            </a:r>
          </a:p>
          <a:p>
            <a:r>
              <a:rPr lang="ru-RU" dirty="0"/>
              <a:t>Трава</a:t>
            </a:r>
            <a:r>
              <a:rPr dirty="0"/>
              <a:t> </a:t>
            </a:r>
            <a:r>
              <a:rPr lang="ru-RU" dirty="0" err="1" smtClean="0"/>
              <a:t>посконника</a:t>
            </a:r>
            <a:r>
              <a:rPr dirty="0" smtClean="0"/>
              <a:t> </a:t>
            </a:r>
            <a:r>
              <a:rPr dirty="0"/>
              <a:t>(Eupatorium </a:t>
            </a:r>
            <a:r>
              <a:rPr dirty="0" err="1"/>
              <a:t>perfoliatum</a:t>
            </a:r>
            <a:r>
              <a:rPr dirty="0"/>
              <a:t> herb) </a:t>
            </a:r>
          </a:p>
          <a:p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солодки</a:t>
            </a:r>
            <a:r>
              <a:rPr dirty="0"/>
              <a:t> (</a:t>
            </a:r>
            <a:r>
              <a:rPr dirty="0" err="1"/>
              <a:t>Glycyrrhiza</a:t>
            </a:r>
            <a:r>
              <a:rPr dirty="0"/>
              <a:t> </a:t>
            </a:r>
            <a:r>
              <a:rPr dirty="0" err="1"/>
              <a:t>glabra</a:t>
            </a:r>
            <a:r>
              <a:rPr dirty="0"/>
              <a:t> root) </a:t>
            </a:r>
          </a:p>
          <a:p>
            <a:r>
              <a:rPr dirty="0" err="1"/>
              <a:t>Гриб</a:t>
            </a:r>
            <a:r>
              <a:rPr lang="ru-RU" baseline="0" dirty="0"/>
              <a:t> </a:t>
            </a:r>
            <a:r>
              <a:rPr dirty="0" err="1"/>
              <a:t>чага</a:t>
            </a:r>
            <a:r>
              <a:rPr dirty="0"/>
              <a:t> (</a:t>
            </a:r>
            <a:r>
              <a:rPr dirty="0" err="1"/>
              <a:t>Inonotus</a:t>
            </a:r>
            <a:r>
              <a:rPr dirty="0"/>
              <a:t> obliquus ) </a:t>
            </a:r>
          </a:p>
          <a:p>
            <a:r>
              <a:rPr dirty="0" err="1"/>
              <a:t>Плоды</a:t>
            </a:r>
            <a:r>
              <a:rPr dirty="0"/>
              <a:t> </a:t>
            </a:r>
            <a:r>
              <a:rPr dirty="0" err="1"/>
              <a:t>шиповника</a:t>
            </a:r>
            <a:r>
              <a:rPr dirty="0"/>
              <a:t> (Rosa </a:t>
            </a:r>
            <a:r>
              <a:rPr dirty="0" err="1"/>
              <a:t>canina</a:t>
            </a:r>
            <a:r>
              <a:rPr dirty="0"/>
              <a:t> fruit)</a:t>
            </a:r>
          </a:p>
          <a:p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элеутерококка</a:t>
            </a:r>
            <a:r>
              <a:rPr dirty="0"/>
              <a:t> (</a:t>
            </a:r>
            <a:r>
              <a:rPr dirty="0" err="1"/>
              <a:t>Eleutherococcus</a:t>
            </a:r>
            <a:r>
              <a:rPr dirty="0"/>
              <a:t> </a:t>
            </a:r>
            <a:r>
              <a:rPr dirty="0" err="1"/>
              <a:t>senticosus</a:t>
            </a:r>
            <a:r>
              <a:rPr dirty="0"/>
              <a:t> root)</a:t>
            </a:r>
          </a:p>
          <a:p>
            <a:r>
              <a:rPr lang="ru-RU" dirty="0"/>
              <a:t>Трава э</a:t>
            </a:r>
            <a:r>
              <a:rPr dirty="0" err="1"/>
              <a:t>хинаце</a:t>
            </a:r>
            <a:r>
              <a:rPr lang="ru-RU" dirty="0"/>
              <a:t>и</a:t>
            </a:r>
            <a:r>
              <a:rPr dirty="0"/>
              <a:t> (Echinacea </a:t>
            </a:r>
            <a:r>
              <a:rPr dirty="0" err="1"/>
              <a:t>purpurea</a:t>
            </a:r>
            <a:r>
              <a:rPr dirty="0"/>
              <a:t> herb) </a:t>
            </a:r>
          </a:p>
          <a:p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шлемника</a:t>
            </a:r>
            <a:r>
              <a:rPr dirty="0"/>
              <a:t> </a:t>
            </a:r>
            <a:r>
              <a:rPr dirty="0" err="1"/>
              <a:t>байкальского</a:t>
            </a:r>
            <a:r>
              <a:rPr dirty="0"/>
              <a:t> (</a:t>
            </a:r>
            <a:r>
              <a:rPr dirty="0" err="1"/>
              <a:t>Scutellaria</a:t>
            </a:r>
            <a:r>
              <a:rPr dirty="0"/>
              <a:t> </a:t>
            </a:r>
            <a:r>
              <a:rPr dirty="0" err="1"/>
              <a:t>baicalensis</a:t>
            </a:r>
            <a:r>
              <a:rPr dirty="0"/>
              <a:t> root) </a:t>
            </a:r>
          </a:p>
          <a:p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дягиля</a:t>
            </a:r>
            <a:r>
              <a:rPr dirty="0"/>
              <a:t> (Angelica officinalis root)</a:t>
            </a:r>
          </a:p>
          <a:p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астрагала</a:t>
            </a:r>
            <a:r>
              <a:rPr dirty="0"/>
              <a:t> (</a:t>
            </a:r>
            <a:r>
              <a:rPr dirty="0" err="1"/>
              <a:t>Astragalus</a:t>
            </a:r>
            <a:r>
              <a:rPr dirty="0"/>
              <a:t> </a:t>
            </a:r>
            <a:r>
              <a:rPr dirty="0" err="1"/>
              <a:t>chinensis</a:t>
            </a:r>
            <a:r>
              <a:rPr dirty="0"/>
              <a:t> root)</a:t>
            </a:r>
          </a:p>
          <a:p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шалфея</a:t>
            </a:r>
            <a:r>
              <a:rPr dirty="0"/>
              <a:t> (Salvia </a:t>
            </a:r>
            <a:r>
              <a:rPr dirty="0" err="1"/>
              <a:t>miltiorrhiza</a:t>
            </a:r>
            <a:r>
              <a:rPr dirty="0"/>
              <a:t> root)</a:t>
            </a:r>
          </a:p>
          <a:p>
            <a:r>
              <a:rPr dirty="0" err="1"/>
              <a:t>Листья</a:t>
            </a:r>
            <a:r>
              <a:rPr dirty="0"/>
              <a:t> </a:t>
            </a:r>
            <a:r>
              <a:rPr dirty="0" err="1"/>
              <a:t>березы</a:t>
            </a:r>
            <a:r>
              <a:rPr dirty="0"/>
              <a:t> (</a:t>
            </a:r>
            <a:r>
              <a:rPr dirty="0" err="1"/>
              <a:t>Betula</a:t>
            </a:r>
            <a:r>
              <a:rPr dirty="0"/>
              <a:t> alba leaf)</a:t>
            </a:r>
          </a:p>
          <a:p>
            <a:r>
              <a:rPr dirty="0" err="1"/>
              <a:t>Листья</a:t>
            </a:r>
            <a:r>
              <a:rPr dirty="0"/>
              <a:t> </a:t>
            </a:r>
            <a:r>
              <a:rPr dirty="0" err="1"/>
              <a:t>розмарина</a:t>
            </a:r>
            <a:r>
              <a:rPr dirty="0"/>
              <a:t> (Rosmarinus officinalis leaf ) </a:t>
            </a:r>
          </a:p>
          <a:p>
            <a:r>
              <a:rPr lang="ru-RU" dirty="0"/>
              <a:t>Л</a:t>
            </a:r>
            <a:r>
              <a:rPr dirty="0" err="1"/>
              <a:t>исть</a:t>
            </a:r>
            <a:r>
              <a:rPr lang="ru-RU" dirty="0"/>
              <a:t>я</a:t>
            </a:r>
            <a:r>
              <a:rPr dirty="0"/>
              <a:t> </a:t>
            </a:r>
            <a:r>
              <a:rPr dirty="0" err="1"/>
              <a:t>крапивы</a:t>
            </a:r>
            <a:r>
              <a:rPr dirty="0"/>
              <a:t> (</a:t>
            </a:r>
            <a:r>
              <a:rPr dirty="0" err="1"/>
              <a:t>Urtica</a:t>
            </a:r>
            <a:r>
              <a:rPr dirty="0"/>
              <a:t> </a:t>
            </a:r>
            <a:r>
              <a:rPr dirty="0" err="1"/>
              <a:t>diolica</a:t>
            </a:r>
            <a:r>
              <a:rPr dirty="0"/>
              <a:t> leaf)</a:t>
            </a:r>
          </a:p>
          <a:p>
            <a:r>
              <a:rPr lang="ru-RU" dirty="0"/>
              <a:t>Трава з</a:t>
            </a:r>
            <a:r>
              <a:rPr dirty="0" err="1"/>
              <a:t>олототысячник</a:t>
            </a:r>
            <a:r>
              <a:rPr lang="ru-RU" dirty="0"/>
              <a:t>а</a:t>
            </a:r>
            <a:r>
              <a:rPr dirty="0"/>
              <a:t> (</a:t>
            </a:r>
            <a:r>
              <a:rPr dirty="0" err="1"/>
              <a:t>Centaurium</a:t>
            </a:r>
            <a:r>
              <a:rPr dirty="0"/>
              <a:t> </a:t>
            </a:r>
            <a:r>
              <a:rPr dirty="0" err="1"/>
              <a:t>erythraea</a:t>
            </a:r>
            <a:r>
              <a:rPr dirty="0"/>
              <a:t> herb) </a:t>
            </a:r>
          </a:p>
          <a:p>
            <a:r>
              <a:rPr lang="ru-RU" dirty="0"/>
              <a:t>Плоды</a:t>
            </a:r>
            <a:r>
              <a:rPr lang="ru-RU" baseline="0" dirty="0"/>
              <a:t> </a:t>
            </a:r>
            <a:r>
              <a:rPr dirty="0" err="1"/>
              <a:t>можжевельника</a:t>
            </a:r>
            <a:r>
              <a:rPr dirty="0"/>
              <a:t> (</a:t>
            </a:r>
            <a:r>
              <a:rPr dirty="0" err="1"/>
              <a:t>Juniperus</a:t>
            </a:r>
            <a:r>
              <a:rPr dirty="0"/>
              <a:t> </a:t>
            </a:r>
            <a:r>
              <a:rPr dirty="0" err="1"/>
              <a:t>communis</a:t>
            </a:r>
            <a:r>
              <a:rPr dirty="0"/>
              <a:t> fruit)</a:t>
            </a:r>
          </a:p>
          <a:p>
            <a:r>
              <a:rPr dirty="0" err="1"/>
              <a:t>Ягоды</a:t>
            </a:r>
            <a:r>
              <a:rPr dirty="0"/>
              <a:t> </a:t>
            </a:r>
            <a:r>
              <a:rPr dirty="0" err="1"/>
              <a:t>облепихи</a:t>
            </a:r>
            <a:r>
              <a:rPr dirty="0"/>
              <a:t> (</a:t>
            </a:r>
            <a:r>
              <a:rPr dirty="0" err="1"/>
              <a:t>Hippophaë</a:t>
            </a:r>
            <a:r>
              <a:rPr dirty="0"/>
              <a:t> </a:t>
            </a:r>
            <a:r>
              <a:rPr dirty="0" err="1"/>
              <a:t>rhamnoides</a:t>
            </a:r>
            <a:r>
              <a:rPr dirty="0"/>
              <a:t> fruit) </a:t>
            </a:r>
          </a:p>
          <a:p>
            <a:r>
              <a:rPr lang="ru-RU" dirty="0"/>
              <a:t>Трава х</a:t>
            </a:r>
            <a:r>
              <a:rPr dirty="0" err="1"/>
              <a:t>вощ</a:t>
            </a:r>
            <a:r>
              <a:rPr lang="ru-RU" dirty="0"/>
              <a:t>а</a:t>
            </a:r>
            <a:r>
              <a:rPr dirty="0"/>
              <a:t> (Equisetum </a:t>
            </a:r>
            <a:r>
              <a:rPr dirty="0" err="1"/>
              <a:t>arvense</a:t>
            </a:r>
            <a:r>
              <a:rPr dirty="0"/>
              <a:t> herb)</a:t>
            </a:r>
          </a:p>
        </p:txBody>
      </p:sp>
    </p:spTree>
    <p:extLst>
      <p:ext uri="{BB962C8B-B14F-4D97-AF65-F5344CB8AC3E}">
        <p14:creationId xmlns:p14="http://schemas.microsoft.com/office/powerpoint/2010/main" val="3056021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9" name="Shape 20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земле</a:t>
            </a:r>
            <a:r>
              <a:rPr dirty="0"/>
              <a:t> </a:t>
            </a:r>
            <a:r>
              <a:rPr dirty="0" err="1"/>
              <a:t>практически</a:t>
            </a:r>
            <a:r>
              <a:rPr dirty="0"/>
              <a:t> </a:t>
            </a:r>
            <a:r>
              <a:rPr dirty="0" err="1"/>
              <a:t>нет</a:t>
            </a:r>
            <a:r>
              <a:rPr dirty="0"/>
              <a:t> </a:t>
            </a:r>
            <a:r>
              <a:rPr dirty="0" err="1"/>
              <a:t>места</a:t>
            </a:r>
            <a:r>
              <a:rPr dirty="0"/>
              <a:t>, </a:t>
            </a:r>
            <a:r>
              <a:rPr dirty="0" err="1"/>
              <a:t>где</a:t>
            </a:r>
            <a:r>
              <a:rPr dirty="0"/>
              <a:t> </a:t>
            </a:r>
            <a:r>
              <a:rPr dirty="0" err="1"/>
              <a:t>бы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встречались</a:t>
            </a:r>
            <a:r>
              <a:rPr dirty="0"/>
              <a:t> </a:t>
            </a:r>
            <a:r>
              <a:rPr dirty="0" err="1"/>
              <a:t>бактерии</a:t>
            </a:r>
            <a:r>
              <a:rPr dirty="0"/>
              <a:t>. </a:t>
            </a: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самые</a:t>
            </a:r>
            <a:r>
              <a:rPr dirty="0"/>
              <a:t> </a:t>
            </a:r>
            <a:r>
              <a:rPr dirty="0" err="1"/>
              <a:t>древние</a:t>
            </a:r>
            <a:r>
              <a:rPr dirty="0"/>
              <a:t> </a:t>
            </a:r>
            <a:r>
              <a:rPr dirty="0" err="1"/>
              <a:t>существа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земле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появились</a:t>
            </a:r>
            <a:r>
              <a:rPr dirty="0"/>
              <a:t> </a:t>
            </a:r>
            <a:r>
              <a:rPr dirty="0" err="1"/>
              <a:t>около</a:t>
            </a:r>
            <a:r>
              <a:rPr dirty="0"/>
              <a:t> </a:t>
            </a:r>
            <a:r>
              <a:rPr dirty="0" err="1"/>
              <a:t>трех</a:t>
            </a:r>
            <a:r>
              <a:rPr dirty="0"/>
              <a:t> с </a:t>
            </a:r>
            <a:r>
              <a:rPr dirty="0" err="1"/>
              <a:t>половиной</a:t>
            </a:r>
            <a:r>
              <a:rPr dirty="0"/>
              <a:t> </a:t>
            </a:r>
            <a:r>
              <a:rPr dirty="0" err="1"/>
              <a:t>миллиардов</a:t>
            </a:r>
            <a:r>
              <a:rPr dirty="0"/>
              <a:t> </a:t>
            </a:r>
            <a:r>
              <a:rPr dirty="0" err="1"/>
              <a:t>лет</a:t>
            </a:r>
            <a:r>
              <a:rPr dirty="0"/>
              <a:t> </a:t>
            </a:r>
            <a:r>
              <a:rPr dirty="0" err="1"/>
              <a:t>назад</a:t>
            </a:r>
            <a:r>
              <a:rPr dirty="0"/>
              <a:t>.</a:t>
            </a:r>
          </a:p>
          <a:p>
            <a:pPr>
              <a:defRPr sz="1600"/>
            </a:pPr>
            <a:r>
              <a:rPr b="1" dirty="0" err="1"/>
              <a:t>Бактерии</a:t>
            </a:r>
            <a:r>
              <a:rPr dirty="0"/>
              <a:t> — </a:t>
            </a: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простые</a:t>
            </a:r>
            <a:r>
              <a:rPr dirty="0"/>
              <a:t> </a:t>
            </a:r>
            <a:r>
              <a:rPr dirty="0" err="1"/>
              <a:t>одноклеточные</a:t>
            </a:r>
            <a:r>
              <a:rPr dirty="0"/>
              <a:t> </a:t>
            </a:r>
            <a:r>
              <a:rPr dirty="0" err="1"/>
              <a:t>микроорганизмы</a:t>
            </a:r>
            <a:r>
              <a:rPr dirty="0"/>
              <a:t> — </a:t>
            </a:r>
            <a:r>
              <a:rPr dirty="0" err="1"/>
              <a:t>самые</a:t>
            </a:r>
            <a:r>
              <a:rPr dirty="0"/>
              <a:t> </a:t>
            </a:r>
            <a:r>
              <a:rPr dirty="0" err="1"/>
              <a:t>мелкие</a:t>
            </a:r>
            <a:r>
              <a:rPr dirty="0"/>
              <a:t> </a:t>
            </a:r>
            <a:r>
              <a:rPr dirty="0" err="1"/>
              <a:t>существа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Земле</a:t>
            </a:r>
            <a:r>
              <a:rPr dirty="0"/>
              <a:t>. </a:t>
            </a:r>
            <a:r>
              <a:rPr dirty="0" err="1"/>
              <a:t>Бактерии</a:t>
            </a:r>
            <a:r>
              <a:rPr dirty="0"/>
              <a:t> </a:t>
            </a:r>
            <a:r>
              <a:rPr dirty="0" err="1"/>
              <a:t>могут</a:t>
            </a:r>
            <a:r>
              <a:rPr dirty="0"/>
              <a:t> </a:t>
            </a:r>
            <a:r>
              <a:rPr dirty="0" err="1"/>
              <a:t>выжить</a:t>
            </a:r>
            <a:r>
              <a:rPr dirty="0"/>
              <a:t> в </a:t>
            </a:r>
            <a:r>
              <a:rPr dirty="0" err="1"/>
              <a:t>кипящих</a:t>
            </a:r>
            <a:r>
              <a:rPr dirty="0"/>
              <a:t> </a:t>
            </a:r>
            <a:r>
              <a:rPr dirty="0" err="1"/>
              <a:t>гейзерах</a:t>
            </a:r>
            <a:r>
              <a:rPr dirty="0"/>
              <a:t>, </a:t>
            </a:r>
            <a:r>
              <a:rPr dirty="0" err="1"/>
              <a:t>кислотных</a:t>
            </a:r>
            <a:r>
              <a:rPr dirty="0"/>
              <a:t> </a:t>
            </a:r>
            <a:r>
              <a:rPr dirty="0" err="1"/>
              <a:t>озерах</a:t>
            </a:r>
            <a:r>
              <a:rPr dirty="0"/>
              <a:t>, </a:t>
            </a:r>
            <a:r>
              <a:rPr dirty="0" err="1"/>
              <a:t>где</a:t>
            </a:r>
            <a:r>
              <a:rPr dirty="0"/>
              <a:t> </a:t>
            </a:r>
            <a:r>
              <a:rPr dirty="0" err="1"/>
              <a:t>нет</a:t>
            </a:r>
            <a:r>
              <a:rPr dirty="0"/>
              <a:t> </a:t>
            </a:r>
            <a:r>
              <a:rPr dirty="0" err="1"/>
              <a:t>рыбы</a:t>
            </a:r>
            <a:r>
              <a:rPr dirty="0"/>
              <a:t>, </a:t>
            </a:r>
            <a:r>
              <a:rPr dirty="0" err="1"/>
              <a:t>льдах</a:t>
            </a:r>
            <a:r>
              <a:rPr dirty="0"/>
              <a:t> </a:t>
            </a:r>
            <a:r>
              <a:rPr dirty="0" err="1"/>
              <a:t>Антарктиды</a:t>
            </a:r>
            <a:r>
              <a:rPr dirty="0"/>
              <a:t>. </a:t>
            </a:r>
            <a:r>
              <a:rPr dirty="0" err="1"/>
              <a:t>Для</a:t>
            </a:r>
            <a:r>
              <a:rPr dirty="0"/>
              <a:t> </a:t>
            </a:r>
            <a:r>
              <a:rPr lang="ru-RU" dirty="0"/>
              <a:t>э</a:t>
            </a:r>
            <a:r>
              <a:rPr dirty="0" err="1"/>
              <a:t>того</a:t>
            </a:r>
            <a:r>
              <a:rPr dirty="0"/>
              <a:t> </a:t>
            </a:r>
            <a:r>
              <a:rPr dirty="0" err="1"/>
              <a:t>бактерии</a:t>
            </a:r>
            <a:r>
              <a:rPr dirty="0"/>
              <a:t> </a:t>
            </a:r>
            <a:r>
              <a:rPr dirty="0" err="1"/>
              <a:t>научились</a:t>
            </a:r>
            <a:r>
              <a:rPr dirty="0"/>
              <a:t> </a:t>
            </a:r>
            <a:r>
              <a:rPr dirty="0" err="1"/>
              <a:t>образовывать</a:t>
            </a:r>
            <a:r>
              <a:rPr dirty="0"/>
              <a:t> </a:t>
            </a:r>
            <a:r>
              <a:rPr dirty="0" err="1"/>
              <a:t>споры</a:t>
            </a:r>
            <a:r>
              <a:rPr dirty="0"/>
              <a:t> – </a:t>
            </a:r>
            <a:r>
              <a:rPr lang="ru-RU" dirty="0"/>
              <a:t>особые формы, которые помогают им пережить неблагоприятные условия (низкие и высокие температуры, дезинфицирующие вещества, антибиотики и другие воздействия)</a:t>
            </a:r>
            <a:r>
              <a:rPr dirty="0"/>
              <a:t>. </a:t>
            </a:r>
            <a:r>
              <a:rPr lang="ru-RU" dirty="0"/>
              <a:t>Бактерии</a:t>
            </a:r>
            <a:r>
              <a:rPr dirty="0"/>
              <a:t> </a:t>
            </a:r>
            <a:r>
              <a:rPr dirty="0" err="1"/>
              <a:t>очень</a:t>
            </a:r>
            <a:r>
              <a:rPr dirty="0"/>
              <a:t> </a:t>
            </a:r>
            <a:r>
              <a:rPr dirty="0" err="1"/>
              <a:t>плодовиты</a:t>
            </a:r>
            <a:r>
              <a:rPr dirty="0"/>
              <a:t>: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благоприятных</a:t>
            </a:r>
            <a:r>
              <a:rPr dirty="0"/>
              <a:t> </a:t>
            </a:r>
            <a:r>
              <a:rPr dirty="0" err="1"/>
              <a:t>условиях</a:t>
            </a:r>
            <a:r>
              <a:rPr dirty="0"/>
              <a:t> </a:t>
            </a:r>
            <a:r>
              <a:rPr dirty="0" err="1"/>
              <a:t>могут</a:t>
            </a:r>
            <a:r>
              <a:rPr dirty="0"/>
              <a:t> </a:t>
            </a:r>
            <a:r>
              <a:rPr dirty="0" err="1"/>
              <a:t>размножаться</a:t>
            </a:r>
            <a:r>
              <a:rPr dirty="0"/>
              <a:t> </a:t>
            </a:r>
            <a:r>
              <a:rPr dirty="0" err="1"/>
              <a:t>каждые</a:t>
            </a:r>
            <a:r>
              <a:rPr dirty="0"/>
              <a:t> </a:t>
            </a:r>
            <a:r>
              <a:rPr dirty="0" err="1"/>
              <a:t>двадцать</a:t>
            </a:r>
            <a:r>
              <a:rPr dirty="0"/>
              <a:t> </a:t>
            </a:r>
            <a:r>
              <a:rPr dirty="0" err="1"/>
              <a:t>минут</a:t>
            </a:r>
            <a:r>
              <a:rPr dirty="0"/>
              <a:t>.</a:t>
            </a:r>
          </a:p>
          <a:p>
            <a:pPr>
              <a:defRPr sz="1600" b="1"/>
            </a:pPr>
            <a:r>
              <a:rPr dirty="0" err="1"/>
              <a:t>Бактерии</a:t>
            </a:r>
            <a:r>
              <a:rPr dirty="0"/>
              <a:t> и </a:t>
            </a:r>
            <a:r>
              <a:rPr dirty="0" err="1"/>
              <a:t>люди</a:t>
            </a:r>
            <a:r>
              <a:rPr dirty="0"/>
              <a:t> </a:t>
            </a:r>
            <a:r>
              <a:rPr dirty="0" err="1"/>
              <a:t>неразрывно</a:t>
            </a:r>
            <a:r>
              <a:rPr dirty="0"/>
              <a:t> </a:t>
            </a:r>
            <a:r>
              <a:rPr dirty="0" err="1"/>
              <a:t>связаны</a:t>
            </a:r>
            <a:endParaRPr dirty="0"/>
          </a:p>
          <a:p>
            <a:pPr>
              <a:defRPr sz="1600"/>
            </a:pPr>
            <a:r>
              <a:rPr dirty="0" err="1"/>
              <a:t>Бактерии</a:t>
            </a:r>
            <a:r>
              <a:rPr dirty="0"/>
              <a:t> </a:t>
            </a:r>
            <a:r>
              <a:rPr dirty="0" err="1"/>
              <a:t>постоянно</a:t>
            </a:r>
            <a:r>
              <a:rPr dirty="0"/>
              <a:t> </a:t>
            </a:r>
            <a:r>
              <a:rPr dirty="0" err="1"/>
              <a:t>присутствуют</a:t>
            </a:r>
            <a:r>
              <a:rPr dirty="0"/>
              <a:t> в </a:t>
            </a:r>
            <a:r>
              <a:rPr dirty="0" err="1"/>
              <a:t>кишечнике</a:t>
            </a:r>
            <a:r>
              <a:rPr dirty="0"/>
              <a:t>,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поверхности</a:t>
            </a:r>
            <a:r>
              <a:rPr dirty="0"/>
              <a:t> </a:t>
            </a:r>
            <a:r>
              <a:rPr dirty="0" err="1"/>
              <a:t>кожи</a:t>
            </a:r>
            <a:r>
              <a:rPr dirty="0"/>
              <a:t> и в </a:t>
            </a:r>
            <a:r>
              <a:rPr dirty="0" err="1"/>
              <a:t>полости</a:t>
            </a:r>
            <a:r>
              <a:rPr dirty="0"/>
              <a:t> </a:t>
            </a:r>
            <a:r>
              <a:rPr dirty="0" err="1"/>
              <a:t>рта</a:t>
            </a:r>
            <a:r>
              <a:rPr dirty="0"/>
              <a:t>. </a:t>
            </a:r>
            <a:r>
              <a:rPr dirty="0" err="1"/>
              <a:t>Говоря</a:t>
            </a:r>
            <a:r>
              <a:rPr dirty="0"/>
              <a:t> </a:t>
            </a:r>
            <a:r>
              <a:rPr dirty="0" err="1"/>
              <a:t>образно</a:t>
            </a:r>
            <a:r>
              <a:rPr dirty="0"/>
              <a:t>, </a:t>
            </a:r>
            <a:r>
              <a:rPr dirty="0" err="1"/>
              <a:t>бактериальная</a:t>
            </a:r>
            <a:r>
              <a:rPr dirty="0"/>
              <a:t> </a:t>
            </a:r>
            <a:r>
              <a:rPr dirty="0" err="1"/>
              <a:t>флора</a:t>
            </a:r>
            <a:r>
              <a:rPr dirty="0"/>
              <a:t> </a:t>
            </a:r>
            <a:r>
              <a:rPr dirty="0" err="1"/>
              <a:t>человека</a:t>
            </a:r>
            <a:r>
              <a:rPr dirty="0"/>
              <a:t> </a:t>
            </a:r>
            <a:r>
              <a:rPr dirty="0" err="1"/>
              <a:t>является</a:t>
            </a:r>
            <a:r>
              <a:rPr dirty="0"/>
              <a:t> </a:t>
            </a:r>
            <a:r>
              <a:rPr dirty="0" err="1"/>
              <a:t>дополнительным</a:t>
            </a:r>
            <a:r>
              <a:rPr dirty="0"/>
              <a:t> </a:t>
            </a:r>
            <a:r>
              <a:rPr dirty="0" err="1"/>
              <a:t>органом</a:t>
            </a:r>
            <a:r>
              <a:rPr dirty="0"/>
              <a:t> в </a:t>
            </a:r>
            <a:r>
              <a:rPr dirty="0" err="1"/>
              <a:t>процессах</a:t>
            </a:r>
            <a:r>
              <a:rPr dirty="0"/>
              <a:t> </a:t>
            </a:r>
            <a:r>
              <a:rPr dirty="0" err="1"/>
              <a:t>пищеварения</a:t>
            </a:r>
            <a:r>
              <a:rPr dirty="0"/>
              <a:t> и </a:t>
            </a:r>
            <a:r>
              <a:rPr dirty="0" err="1"/>
              <a:t>защиты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инфекций</a:t>
            </a:r>
            <a:r>
              <a:rPr dirty="0"/>
              <a:t>. </a:t>
            </a:r>
            <a:r>
              <a:rPr dirty="0" err="1"/>
              <a:t>Полезная</a:t>
            </a:r>
            <a:r>
              <a:rPr dirty="0"/>
              <a:t> </a:t>
            </a:r>
            <a:r>
              <a:rPr dirty="0" err="1"/>
              <a:t>микрофлора</a:t>
            </a:r>
            <a:r>
              <a:rPr dirty="0"/>
              <a:t> </a:t>
            </a:r>
            <a:r>
              <a:rPr dirty="0" err="1"/>
              <a:t>кишечника</a:t>
            </a:r>
            <a:r>
              <a:rPr dirty="0"/>
              <a:t> (</a:t>
            </a:r>
            <a:r>
              <a:rPr dirty="0" err="1"/>
              <a:t>микробиом</a:t>
            </a:r>
            <a:r>
              <a:rPr dirty="0"/>
              <a:t>) </a:t>
            </a:r>
            <a:r>
              <a:rPr dirty="0" err="1"/>
              <a:t>выполняет</a:t>
            </a:r>
            <a:r>
              <a:rPr dirty="0"/>
              <a:t> </a:t>
            </a:r>
            <a:r>
              <a:rPr dirty="0" err="1"/>
              <a:t>множество</a:t>
            </a:r>
            <a:r>
              <a:rPr dirty="0"/>
              <a:t> </a:t>
            </a:r>
            <a:r>
              <a:rPr dirty="0" err="1"/>
              <a:t>необходимых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нас</a:t>
            </a:r>
            <a:r>
              <a:rPr dirty="0"/>
              <a:t> </a:t>
            </a:r>
            <a:r>
              <a:rPr dirty="0" err="1"/>
              <a:t>функций</a:t>
            </a:r>
            <a:r>
              <a:rPr dirty="0"/>
              <a:t>: </a:t>
            </a:r>
            <a:r>
              <a:rPr dirty="0" err="1"/>
              <a:t>способствует</a:t>
            </a:r>
            <a:r>
              <a:rPr dirty="0"/>
              <a:t> </a:t>
            </a:r>
            <a:r>
              <a:rPr dirty="0" err="1"/>
              <a:t>пищеварению</a:t>
            </a:r>
            <a:r>
              <a:rPr dirty="0"/>
              <a:t> и </a:t>
            </a:r>
            <a:r>
              <a:rPr dirty="0" err="1"/>
              <a:t>усвоению</a:t>
            </a:r>
            <a:r>
              <a:rPr dirty="0"/>
              <a:t> </a:t>
            </a:r>
            <a:r>
              <a:rPr dirty="0" err="1"/>
              <a:t>полезных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, </a:t>
            </a:r>
            <a:r>
              <a:rPr dirty="0" err="1"/>
              <a:t>защищает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микробов</a:t>
            </a:r>
            <a:r>
              <a:rPr dirty="0"/>
              <a:t> и </a:t>
            </a:r>
            <a:r>
              <a:rPr dirty="0" err="1"/>
              <a:t>токсинов</a:t>
            </a:r>
            <a:r>
              <a:rPr dirty="0"/>
              <a:t>, </a:t>
            </a:r>
            <a:r>
              <a:rPr lang="ru-RU" dirty="0"/>
              <a:t>обеспечивает</a:t>
            </a:r>
            <a:r>
              <a:rPr dirty="0"/>
              <a:t> </a:t>
            </a:r>
            <a:r>
              <a:rPr dirty="0" err="1"/>
              <a:t>иммунную</a:t>
            </a:r>
            <a:r>
              <a:rPr dirty="0"/>
              <a:t> </a:t>
            </a:r>
            <a:r>
              <a:rPr dirty="0" err="1"/>
              <a:t>защиту</a:t>
            </a:r>
            <a:r>
              <a:rPr dirty="0"/>
              <a:t>, </a:t>
            </a:r>
            <a:r>
              <a:rPr dirty="0" err="1"/>
              <a:t>синтезирует</a:t>
            </a:r>
            <a:r>
              <a:rPr dirty="0"/>
              <a:t> </a:t>
            </a:r>
            <a:r>
              <a:rPr dirty="0" err="1"/>
              <a:t>витамины</a:t>
            </a:r>
            <a:r>
              <a:rPr dirty="0"/>
              <a:t>, </a:t>
            </a:r>
            <a:r>
              <a:rPr lang="ru-RU" dirty="0"/>
              <a:t>участвует</a:t>
            </a:r>
            <a:r>
              <a:rPr dirty="0"/>
              <a:t> в </a:t>
            </a:r>
            <a:r>
              <a:rPr dirty="0" err="1"/>
              <a:t>обмене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.</a:t>
            </a:r>
          </a:p>
          <a:p>
            <a:pPr>
              <a:defRPr sz="1600" b="1"/>
            </a:pPr>
            <a:r>
              <a:rPr dirty="0" err="1"/>
              <a:t>Патогенные</a:t>
            </a:r>
            <a:r>
              <a:rPr dirty="0"/>
              <a:t> </a:t>
            </a:r>
            <a:r>
              <a:rPr dirty="0" err="1"/>
              <a:t>бактерии</a:t>
            </a:r>
            <a:endParaRPr dirty="0"/>
          </a:p>
          <a:p>
            <a:pPr>
              <a:defRPr sz="1600"/>
            </a:pP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их</a:t>
            </a:r>
            <a:r>
              <a:rPr dirty="0"/>
              <a:t> </a:t>
            </a:r>
            <a:r>
              <a:rPr dirty="0" err="1"/>
              <a:t>долю</a:t>
            </a:r>
            <a:r>
              <a:rPr dirty="0"/>
              <a:t> </a:t>
            </a:r>
            <a:r>
              <a:rPr dirty="0" err="1"/>
              <a:t>приходится</a:t>
            </a:r>
            <a:r>
              <a:rPr dirty="0"/>
              <a:t> </a:t>
            </a:r>
            <a:r>
              <a:rPr dirty="0" err="1"/>
              <a:t>менее</a:t>
            </a:r>
            <a:r>
              <a:rPr dirty="0"/>
              <a:t> 1%. </a:t>
            </a:r>
            <a:r>
              <a:rPr dirty="0" err="1"/>
              <a:t>Патогенные</a:t>
            </a:r>
            <a:r>
              <a:rPr dirty="0"/>
              <a:t> </a:t>
            </a:r>
            <a:r>
              <a:rPr dirty="0" err="1"/>
              <a:t>бактерии</a:t>
            </a:r>
            <a:r>
              <a:rPr dirty="0"/>
              <a:t> </a:t>
            </a:r>
            <a:r>
              <a:rPr dirty="0" err="1"/>
              <a:t>проникают</a:t>
            </a:r>
            <a:r>
              <a:rPr dirty="0"/>
              <a:t> в </a:t>
            </a:r>
            <a:r>
              <a:rPr dirty="0" err="1"/>
              <a:t>организм</a:t>
            </a:r>
            <a:r>
              <a:rPr dirty="0"/>
              <a:t> </a:t>
            </a:r>
            <a:r>
              <a:rPr dirty="0" err="1"/>
              <a:t>воздушно-капельным</a:t>
            </a:r>
            <a:r>
              <a:rPr dirty="0"/>
              <a:t> </a:t>
            </a:r>
            <a:r>
              <a:rPr dirty="0" err="1"/>
              <a:t>путём</a:t>
            </a:r>
            <a:r>
              <a:rPr dirty="0"/>
              <a:t>,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раны</a:t>
            </a:r>
            <a:r>
              <a:rPr dirty="0"/>
              <a:t> и </a:t>
            </a:r>
            <a:r>
              <a:rPr dirty="0" err="1"/>
              <a:t>слизист</a:t>
            </a:r>
            <a:r>
              <a:rPr lang="ru-RU" dirty="0" err="1"/>
              <a:t>ые</a:t>
            </a:r>
            <a:r>
              <a:rPr dirty="0"/>
              <a:t> </a:t>
            </a:r>
            <a:r>
              <a:rPr dirty="0" err="1"/>
              <a:t>оболочк</a:t>
            </a:r>
            <a:r>
              <a:rPr lang="ru-RU" dirty="0"/>
              <a:t>и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пищеварительный</a:t>
            </a:r>
            <a:r>
              <a:rPr dirty="0"/>
              <a:t> </a:t>
            </a:r>
            <a:r>
              <a:rPr dirty="0" err="1"/>
              <a:t>тракт</a:t>
            </a:r>
            <a:r>
              <a:rPr dirty="0"/>
              <a:t>, </a:t>
            </a:r>
            <a:r>
              <a:rPr dirty="0" err="1"/>
              <a:t>вызывая</a:t>
            </a:r>
            <a:r>
              <a:rPr dirty="0"/>
              <a:t> </a:t>
            </a:r>
            <a:r>
              <a:rPr dirty="0" err="1"/>
              <a:t>различные</a:t>
            </a:r>
            <a:r>
              <a:rPr dirty="0"/>
              <a:t> </a:t>
            </a:r>
            <a:r>
              <a:rPr dirty="0" err="1"/>
              <a:t>бактериальные</a:t>
            </a:r>
            <a:r>
              <a:rPr dirty="0"/>
              <a:t> </a:t>
            </a:r>
            <a:r>
              <a:rPr dirty="0" err="1"/>
              <a:t>инфекции</a:t>
            </a:r>
            <a:r>
              <a:rPr dirty="0"/>
              <a:t>: </a:t>
            </a:r>
            <a:r>
              <a:rPr dirty="0" err="1"/>
              <a:t>ангину</a:t>
            </a:r>
            <a:r>
              <a:rPr dirty="0"/>
              <a:t>, </a:t>
            </a:r>
            <a:r>
              <a:rPr dirty="0" err="1"/>
              <a:t>отит</a:t>
            </a:r>
            <a:r>
              <a:rPr dirty="0"/>
              <a:t>, </a:t>
            </a:r>
            <a:r>
              <a:rPr dirty="0" err="1"/>
              <a:t>пищевые</a:t>
            </a:r>
            <a:r>
              <a:rPr dirty="0"/>
              <a:t> </a:t>
            </a:r>
            <a:r>
              <a:rPr dirty="0" err="1"/>
              <a:t>отравления</a:t>
            </a:r>
            <a:r>
              <a:rPr dirty="0"/>
              <a:t>, </a:t>
            </a:r>
            <a:r>
              <a:rPr dirty="0" err="1"/>
              <a:t>туберкулёз</a:t>
            </a:r>
            <a:r>
              <a:rPr dirty="0"/>
              <a:t>. В </a:t>
            </a:r>
            <a:r>
              <a:rPr dirty="0" err="1"/>
              <a:t>борьбе</a:t>
            </a:r>
            <a:r>
              <a:rPr dirty="0"/>
              <a:t> с </a:t>
            </a:r>
            <a:r>
              <a:rPr dirty="0" err="1"/>
              <a:t>микробами</a:t>
            </a:r>
            <a:r>
              <a:rPr dirty="0"/>
              <a:t> </a:t>
            </a:r>
            <a:r>
              <a:rPr dirty="0" err="1"/>
              <a:t>человеку</a:t>
            </a:r>
            <a:r>
              <a:rPr dirty="0"/>
              <a:t> </a:t>
            </a:r>
            <a:r>
              <a:rPr dirty="0" err="1"/>
              <a:t>помогают</a:t>
            </a:r>
            <a:r>
              <a:rPr dirty="0"/>
              <a:t> </a:t>
            </a:r>
            <a:r>
              <a:rPr dirty="0" err="1"/>
              <a:t>природные</a:t>
            </a:r>
            <a:r>
              <a:rPr dirty="0"/>
              <a:t> и </a:t>
            </a:r>
            <a:r>
              <a:rPr dirty="0" err="1"/>
              <a:t>синтетические</a:t>
            </a:r>
            <a:r>
              <a:rPr dirty="0"/>
              <a:t> </a:t>
            </a:r>
            <a:r>
              <a:rPr dirty="0" err="1"/>
              <a:t>лекарственные</a:t>
            </a:r>
            <a:r>
              <a:rPr dirty="0"/>
              <a:t> </a:t>
            </a:r>
            <a:r>
              <a:rPr dirty="0" err="1"/>
              <a:t>средства</a:t>
            </a:r>
            <a:r>
              <a:rPr dirty="0"/>
              <a:t> (</a:t>
            </a:r>
            <a:r>
              <a:rPr dirty="0" err="1"/>
              <a:t>антибиотики</a:t>
            </a:r>
            <a:r>
              <a:rPr dirty="0"/>
              <a:t>).</a:t>
            </a:r>
          </a:p>
          <a:p>
            <a:pPr>
              <a:defRPr sz="1600" b="1"/>
            </a:pPr>
            <a:r>
              <a:rPr dirty="0"/>
              <a:t>В </a:t>
            </a:r>
            <a:r>
              <a:rPr dirty="0" err="1"/>
              <a:t>чём</a:t>
            </a:r>
            <a:r>
              <a:rPr dirty="0"/>
              <a:t> </a:t>
            </a:r>
            <a:r>
              <a:rPr dirty="0" err="1"/>
              <a:t>проблема</a:t>
            </a:r>
            <a:r>
              <a:rPr dirty="0"/>
              <a:t>?</a:t>
            </a:r>
          </a:p>
          <a:p>
            <a:pPr>
              <a:defRPr sz="1600"/>
            </a:pPr>
            <a:r>
              <a:rPr dirty="0" err="1"/>
              <a:t>Сегодня</a:t>
            </a:r>
            <a:r>
              <a:rPr dirty="0"/>
              <a:t> </a:t>
            </a:r>
            <a:r>
              <a:rPr dirty="0" err="1"/>
              <a:t>здравоохранение</a:t>
            </a:r>
            <a:r>
              <a:rPr dirty="0"/>
              <a:t> </a:t>
            </a:r>
            <a:r>
              <a:rPr dirty="0" err="1"/>
              <a:t>столкнулось</a:t>
            </a:r>
            <a:r>
              <a:rPr dirty="0"/>
              <a:t> с </a:t>
            </a:r>
            <a:r>
              <a:rPr dirty="0" err="1"/>
              <a:t>серьёзной</a:t>
            </a:r>
            <a:r>
              <a:rPr dirty="0"/>
              <a:t> </a:t>
            </a:r>
            <a:r>
              <a:rPr dirty="0" err="1"/>
              <a:t>проблемой</a:t>
            </a:r>
            <a:r>
              <a:rPr dirty="0"/>
              <a:t> — </a:t>
            </a:r>
            <a:r>
              <a:rPr dirty="0" err="1"/>
              <a:t>устойчивостью</a:t>
            </a:r>
            <a:r>
              <a:rPr dirty="0"/>
              <a:t> </a:t>
            </a:r>
            <a:r>
              <a:rPr dirty="0" err="1"/>
              <a:t>бактерий</a:t>
            </a:r>
            <a:r>
              <a:rPr dirty="0"/>
              <a:t> к </a:t>
            </a:r>
            <a:r>
              <a:rPr dirty="0" err="1"/>
              <a:t>антибиотикам</a:t>
            </a:r>
            <a:r>
              <a:rPr lang="ru-RU" dirty="0"/>
              <a:t>, в том числе,</a:t>
            </a:r>
            <a:r>
              <a:rPr dirty="0"/>
              <a:t> </a:t>
            </a:r>
            <a:r>
              <a:rPr lang="ru-RU" dirty="0"/>
              <a:t>к лекарственным препаратам </a:t>
            </a:r>
            <a:r>
              <a:rPr dirty="0" err="1"/>
              <a:t>последнего</a:t>
            </a:r>
            <a:r>
              <a:rPr dirty="0"/>
              <a:t> </a:t>
            </a:r>
            <a:r>
              <a:rPr dirty="0" err="1"/>
              <a:t>поколения</a:t>
            </a:r>
            <a:r>
              <a:rPr dirty="0"/>
              <a:t>. </a:t>
            </a:r>
            <a:r>
              <a:rPr dirty="0" err="1"/>
              <a:t>Их</a:t>
            </a:r>
            <a:r>
              <a:rPr dirty="0"/>
              <a:t> </a:t>
            </a:r>
            <a:r>
              <a:rPr dirty="0" err="1"/>
              <a:t>бездумное</a:t>
            </a:r>
            <a:r>
              <a:rPr dirty="0"/>
              <a:t> </a:t>
            </a:r>
            <a:r>
              <a:rPr dirty="0" err="1"/>
              <a:t>применение</a:t>
            </a:r>
            <a:r>
              <a:rPr dirty="0"/>
              <a:t> </a:t>
            </a:r>
            <a:r>
              <a:rPr dirty="0" err="1"/>
              <a:t>грозит</a:t>
            </a:r>
            <a:r>
              <a:rPr dirty="0"/>
              <a:t> </a:t>
            </a:r>
            <a:r>
              <a:rPr dirty="0" err="1"/>
              <a:t>появлением</a:t>
            </a:r>
            <a:r>
              <a:rPr dirty="0"/>
              <a:t> </a:t>
            </a:r>
            <a:r>
              <a:rPr dirty="0" err="1"/>
              <a:t>новых</a:t>
            </a:r>
            <a:r>
              <a:rPr dirty="0"/>
              <a:t> </a:t>
            </a:r>
            <a:r>
              <a:rPr dirty="0" err="1"/>
              <a:t>инфекций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будут</a:t>
            </a:r>
            <a:r>
              <a:rPr dirty="0"/>
              <a:t> </a:t>
            </a:r>
            <a:r>
              <a:rPr dirty="0" err="1"/>
              <a:t>поддаваться</a:t>
            </a:r>
            <a:r>
              <a:rPr dirty="0"/>
              <a:t> </a:t>
            </a:r>
            <a:r>
              <a:rPr dirty="0" err="1"/>
              <a:t>лечению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67365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Shape 60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01" name="Shape 60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Затем приготовлены водно-спиртовые экстракты по индивидуальной технологии для каждого растения </a:t>
            </a:r>
          </a:p>
        </p:txBody>
      </p:sp>
    </p:spTree>
    <p:extLst>
      <p:ext uri="{BB962C8B-B14F-4D97-AF65-F5344CB8AC3E}">
        <p14:creationId xmlns:p14="http://schemas.microsoft.com/office/powerpoint/2010/main" val="6602968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0" name="Shape 61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Все</a:t>
            </a:r>
            <a:r>
              <a:rPr dirty="0"/>
              <a:t> </a:t>
            </a:r>
            <a:r>
              <a:rPr dirty="0" err="1"/>
              <a:t>экстракты</a:t>
            </a:r>
            <a:r>
              <a:rPr dirty="0"/>
              <a:t> </a:t>
            </a:r>
            <a:r>
              <a:rPr dirty="0" err="1"/>
              <a:t>проверяют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совместимость</a:t>
            </a:r>
            <a:r>
              <a:rPr dirty="0"/>
              <a:t>, </a:t>
            </a:r>
            <a:r>
              <a:rPr dirty="0" err="1"/>
              <a:t>чтобы</a:t>
            </a:r>
            <a:r>
              <a:rPr dirty="0"/>
              <a:t> </a:t>
            </a:r>
            <a:r>
              <a:rPr dirty="0" err="1"/>
              <a:t>избежать</a:t>
            </a:r>
            <a:r>
              <a:rPr dirty="0"/>
              <a:t> </a:t>
            </a:r>
            <a:r>
              <a:rPr lang="ru-RU" dirty="0"/>
              <a:t>их</a:t>
            </a:r>
            <a:r>
              <a:rPr lang="ru-RU" baseline="0" dirty="0"/>
              <a:t> функционального </a:t>
            </a:r>
            <a:r>
              <a:rPr dirty="0" err="1"/>
              <a:t>антагони</a:t>
            </a:r>
            <a:r>
              <a:rPr lang="ru-RU" dirty="0" err="1"/>
              <a:t>зма</a:t>
            </a:r>
            <a:r>
              <a:rPr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538756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Shape 61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8" name="Shape 61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В </a:t>
            </a:r>
            <a:r>
              <a:rPr dirty="0" err="1"/>
              <a:t>формуле</a:t>
            </a:r>
            <a:r>
              <a:rPr dirty="0"/>
              <a:t> </a:t>
            </a:r>
            <a:r>
              <a:rPr dirty="0" err="1"/>
              <a:t>остаются</a:t>
            </a:r>
            <a:r>
              <a:rPr dirty="0"/>
              <a:t> </a:t>
            </a:r>
            <a:r>
              <a:rPr dirty="0" err="1"/>
              <a:t>только</a:t>
            </a:r>
            <a:r>
              <a:rPr dirty="0"/>
              <a:t> </a:t>
            </a:r>
            <a:r>
              <a:rPr dirty="0" err="1"/>
              <a:t>те</a:t>
            </a:r>
            <a:r>
              <a:rPr dirty="0"/>
              <a:t> </a:t>
            </a:r>
            <a:r>
              <a:rPr dirty="0" err="1"/>
              <a:t>компоненты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усиливают</a:t>
            </a:r>
            <a:r>
              <a:rPr dirty="0"/>
              <a:t> </a:t>
            </a:r>
            <a:r>
              <a:rPr dirty="0" err="1"/>
              <a:t>действие</a:t>
            </a:r>
            <a:r>
              <a:rPr dirty="0"/>
              <a:t> </a:t>
            </a:r>
            <a:r>
              <a:rPr dirty="0" err="1"/>
              <a:t>друг</a:t>
            </a:r>
            <a:r>
              <a:rPr dirty="0"/>
              <a:t> </a:t>
            </a:r>
            <a:r>
              <a:rPr dirty="0" err="1"/>
              <a:t>друга</a:t>
            </a:r>
            <a:r>
              <a:rPr dirty="0"/>
              <a:t>. </a:t>
            </a:r>
            <a:r>
              <a:rPr dirty="0" err="1"/>
              <a:t>Правильная</a:t>
            </a:r>
            <a:r>
              <a:rPr dirty="0"/>
              <a:t> </a:t>
            </a:r>
            <a:r>
              <a:rPr dirty="0" err="1"/>
              <a:t>ингредиентная</a:t>
            </a:r>
            <a:r>
              <a:rPr dirty="0"/>
              <a:t> </a:t>
            </a:r>
            <a:r>
              <a:rPr dirty="0" err="1"/>
              <a:t>база</a:t>
            </a:r>
            <a:r>
              <a:rPr dirty="0"/>
              <a:t> и </a:t>
            </a:r>
            <a:r>
              <a:rPr dirty="0" err="1"/>
              <a:t>строго</a:t>
            </a:r>
            <a:r>
              <a:rPr dirty="0"/>
              <a:t> </a:t>
            </a:r>
            <a:r>
              <a:rPr dirty="0" err="1"/>
              <a:t>выверенные</a:t>
            </a:r>
            <a:r>
              <a:rPr dirty="0"/>
              <a:t> </a:t>
            </a:r>
            <a:r>
              <a:rPr dirty="0" err="1"/>
              <a:t>пропорции</a:t>
            </a:r>
            <a:r>
              <a:rPr dirty="0"/>
              <a:t> </a:t>
            </a:r>
            <a:r>
              <a:rPr dirty="0" err="1"/>
              <a:t>этих</a:t>
            </a:r>
            <a:r>
              <a:rPr dirty="0"/>
              <a:t> </a:t>
            </a:r>
            <a:r>
              <a:rPr dirty="0" err="1"/>
              <a:t>ингредиентов</a:t>
            </a:r>
            <a:r>
              <a:rPr dirty="0"/>
              <a:t> </a:t>
            </a:r>
            <a:r>
              <a:rPr dirty="0" err="1"/>
              <a:t>помогают</a:t>
            </a:r>
            <a:r>
              <a:rPr dirty="0"/>
              <a:t> </a:t>
            </a:r>
            <a:r>
              <a:rPr dirty="0" err="1"/>
              <a:t>достичь</a:t>
            </a:r>
            <a:r>
              <a:rPr dirty="0"/>
              <a:t> </a:t>
            </a:r>
            <a:r>
              <a:rPr dirty="0" err="1"/>
              <a:t>общей</a:t>
            </a:r>
            <a:r>
              <a:rPr dirty="0"/>
              <a:t> </a:t>
            </a:r>
            <a:r>
              <a:rPr dirty="0" err="1"/>
              <a:t>синергии</a:t>
            </a:r>
            <a:r>
              <a:rPr dirty="0"/>
              <a:t>, </a:t>
            </a:r>
            <a:r>
              <a:rPr dirty="0" err="1"/>
              <a:t>которая</a:t>
            </a:r>
            <a:r>
              <a:rPr dirty="0"/>
              <a:t> </a:t>
            </a:r>
            <a:r>
              <a:rPr dirty="0" err="1"/>
              <a:t>обеспечивает</a:t>
            </a:r>
            <a:r>
              <a:rPr dirty="0"/>
              <a:t> </a:t>
            </a:r>
            <a:r>
              <a:rPr dirty="0" err="1"/>
              <a:t>высокую</a:t>
            </a:r>
            <a:r>
              <a:rPr dirty="0"/>
              <a:t> </a:t>
            </a:r>
            <a:r>
              <a:rPr dirty="0" err="1"/>
              <a:t>эффективность</a:t>
            </a:r>
            <a:r>
              <a:rPr dirty="0"/>
              <a:t> </a:t>
            </a:r>
            <a:r>
              <a:rPr dirty="0" err="1"/>
              <a:t>фитоконцентрата</a:t>
            </a:r>
            <a:r>
              <a:rPr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911420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Shape 62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24" name="Shape 62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r>
              <a:rPr dirty="0"/>
              <a:t>В </a:t>
            </a:r>
            <a:r>
              <a:rPr dirty="0" err="1"/>
              <a:t>результате</a:t>
            </a:r>
            <a:r>
              <a:rPr dirty="0"/>
              <a:t> </a:t>
            </a:r>
            <a:r>
              <a:rPr dirty="0" err="1"/>
              <a:t>долгой</a:t>
            </a:r>
            <a:r>
              <a:rPr dirty="0"/>
              <a:t> и </a:t>
            </a:r>
            <a:r>
              <a:rPr dirty="0" err="1"/>
              <a:t>кропотливой</a:t>
            </a:r>
            <a:r>
              <a:rPr dirty="0"/>
              <a:t> </a:t>
            </a:r>
            <a:r>
              <a:rPr dirty="0" err="1"/>
              <a:t>работы</a:t>
            </a:r>
            <a:r>
              <a:rPr dirty="0"/>
              <a:t> </a:t>
            </a:r>
            <a:r>
              <a:rPr dirty="0" err="1"/>
              <a:t>доктора</a:t>
            </a:r>
            <a:r>
              <a:rPr dirty="0"/>
              <a:t> </a:t>
            </a:r>
            <a:r>
              <a:rPr dirty="0" err="1"/>
              <a:t>Душека</a:t>
            </a:r>
            <a:r>
              <a:rPr dirty="0"/>
              <a:t> </a:t>
            </a:r>
            <a:r>
              <a:rPr dirty="0" err="1"/>
              <a:t>были</a:t>
            </a:r>
            <a:r>
              <a:rPr dirty="0"/>
              <a:t> </a:t>
            </a:r>
            <a:r>
              <a:rPr dirty="0" err="1"/>
              <a:t>отсеяны</a:t>
            </a:r>
            <a:r>
              <a:rPr dirty="0"/>
              <a:t> “</a:t>
            </a:r>
            <a:r>
              <a:rPr dirty="0" err="1"/>
              <a:t>лишние</a:t>
            </a:r>
            <a:r>
              <a:rPr dirty="0"/>
              <a:t>” </a:t>
            </a:r>
            <a:r>
              <a:rPr dirty="0" err="1"/>
              <a:t>компоненты</a:t>
            </a:r>
            <a:r>
              <a:rPr dirty="0"/>
              <a:t>. В </a:t>
            </a:r>
            <a:r>
              <a:rPr dirty="0" err="1"/>
              <a:t>состав</a:t>
            </a:r>
            <a:r>
              <a:rPr dirty="0"/>
              <a:t> </a:t>
            </a:r>
            <a:r>
              <a:rPr dirty="0" err="1"/>
              <a:t>Фитовирона</a:t>
            </a:r>
            <a:r>
              <a:rPr dirty="0"/>
              <a:t> </a:t>
            </a:r>
            <a:r>
              <a:rPr dirty="0" err="1"/>
              <a:t>вошли</a:t>
            </a:r>
            <a:r>
              <a:rPr dirty="0"/>
              <a:t> </a:t>
            </a:r>
            <a:r>
              <a:rPr dirty="0" err="1"/>
              <a:t>экстракты</a:t>
            </a:r>
            <a:r>
              <a:rPr dirty="0"/>
              <a:t> 21-го </a:t>
            </a:r>
            <a:r>
              <a:rPr dirty="0" err="1"/>
              <a:t>растения</a:t>
            </a:r>
            <a:r>
              <a:rPr dirty="0"/>
              <a:t>. </a:t>
            </a:r>
            <a:r>
              <a:rPr dirty="0" err="1"/>
              <a:t>Именно</a:t>
            </a:r>
            <a:r>
              <a:rPr dirty="0"/>
              <a:t> </a:t>
            </a:r>
            <a:r>
              <a:rPr dirty="0" err="1"/>
              <a:t>растительные</a:t>
            </a:r>
            <a:r>
              <a:rPr dirty="0"/>
              <a:t> </a:t>
            </a:r>
            <a:r>
              <a:rPr dirty="0" err="1"/>
              <a:t>компоненты</a:t>
            </a:r>
            <a:r>
              <a:rPr dirty="0"/>
              <a:t> </a:t>
            </a:r>
            <a:r>
              <a:rPr dirty="0" err="1"/>
              <a:t>обеспечивают</a:t>
            </a:r>
            <a:r>
              <a:rPr dirty="0"/>
              <a:t> </a:t>
            </a:r>
            <a:r>
              <a:rPr dirty="0" err="1"/>
              <a:t>эффективность</a:t>
            </a:r>
            <a:r>
              <a:rPr dirty="0"/>
              <a:t>, </a:t>
            </a:r>
            <a:r>
              <a:rPr dirty="0" err="1"/>
              <a:t>быстрое</a:t>
            </a:r>
            <a:r>
              <a:rPr dirty="0"/>
              <a:t> </a:t>
            </a:r>
            <a:r>
              <a:rPr dirty="0" err="1"/>
              <a:t>усвоение</a:t>
            </a:r>
            <a:r>
              <a:rPr dirty="0"/>
              <a:t> и </a:t>
            </a:r>
            <a:r>
              <a:rPr dirty="0" err="1"/>
              <a:t>безопасность</a:t>
            </a:r>
            <a:r>
              <a:rPr dirty="0"/>
              <a:t> </a:t>
            </a:r>
            <a:r>
              <a:rPr dirty="0" err="1"/>
              <a:t>продукта</a:t>
            </a:r>
            <a:r>
              <a:rPr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166031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Shape 63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31" name="Shape 63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Эти</a:t>
            </a:r>
            <a:r>
              <a:rPr dirty="0"/>
              <a:t> </a:t>
            </a:r>
            <a:r>
              <a:rPr dirty="0" err="1"/>
              <a:t>экстракты</a:t>
            </a:r>
            <a:r>
              <a:rPr dirty="0"/>
              <a:t> </a:t>
            </a:r>
            <a:r>
              <a:rPr dirty="0" err="1"/>
              <a:t>являются</a:t>
            </a:r>
            <a:r>
              <a:rPr dirty="0"/>
              <a:t> </a:t>
            </a:r>
            <a:r>
              <a:rPr dirty="0" err="1"/>
              <a:t>источником</a:t>
            </a:r>
            <a:r>
              <a:rPr dirty="0"/>
              <a:t> </a:t>
            </a:r>
            <a:r>
              <a:rPr dirty="0" err="1"/>
              <a:t>многих</a:t>
            </a:r>
            <a:r>
              <a:rPr dirty="0"/>
              <a:t> </a:t>
            </a:r>
            <a:r>
              <a:rPr dirty="0" err="1"/>
              <a:t>активных</a:t>
            </a:r>
            <a:r>
              <a:rPr dirty="0"/>
              <a:t> </a:t>
            </a:r>
            <a:r>
              <a:rPr dirty="0" err="1"/>
              <a:t>соединений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борются</a:t>
            </a:r>
            <a:r>
              <a:rPr dirty="0"/>
              <a:t> с </a:t>
            </a:r>
            <a:r>
              <a:rPr dirty="0" err="1"/>
              <a:t>вирусами</a:t>
            </a:r>
            <a:r>
              <a:rPr dirty="0"/>
              <a:t>, </a:t>
            </a:r>
            <a:r>
              <a:rPr dirty="0" err="1"/>
              <a:t>бактериями</a:t>
            </a:r>
            <a:r>
              <a:rPr dirty="0"/>
              <a:t> и </a:t>
            </a:r>
            <a:r>
              <a:rPr dirty="0" err="1"/>
              <a:t>грибами</a:t>
            </a:r>
            <a:r>
              <a:rPr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6949427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Shape 65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52" name="Shape 65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r>
              <a:rPr dirty="0"/>
              <a:t>АЛОЭ ДРЕВОВИДНОЕ - </a:t>
            </a:r>
            <a:r>
              <a:rPr dirty="0" err="1"/>
              <a:t>обладает</a:t>
            </a:r>
            <a:r>
              <a:rPr dirty="0"/>
              <a:t> </a:t>
            </a:r>
            <a:r>
              <a:rPr dirty="0" err="1"/>
              <a:t>свойствами</a:t>
            </a:r>
            <a:r>
              <a:rPr dirty="0"/>
              <a:t> </a:t>
            </a:r>
            <a:r>
              <a:rPr dirty="0" err="1"/>
              <a:t>биогенного</a:t>
            </a:r>
            <a:r>
              <a:rPr dirty="0"/>
              <a:t> </a:t>
            </a:r>
            <a:r>
              <a:rPr dirty="0" err="1"/>
              <a:t>стимулятора</a:t>
            </a:r>
            <a:r>
              <a:rPr dirty="0"/>
              <a:t>. </a:t>
            </a:r>
            <a:r>
              <a:rPr dirty="0" err="1"/>
              <a:t>Способствует</a:t>
            </a:r>
            <a:r>
              <a:rPr dirty="0"/>
              <a:t> </a:t>
            </a:r>
            <a:r>
              <a:rPr dirty="0" err="1"/>
              <a:t>выработке</a:t>
            </a:r>
            <a:r>
              <a:rPr dirty="0"/>
              <a:t> </a:t>
            </a:r>
            <a:r>
              <a:rPr dirty="0" err="1"/>
              <a:t>собственного</a:t>
            </a:r>
            <a:r>
              <a:rPr dirty="0"/>
              <a:t> </a:t>
            </a:r>
            <a:r>
              <a:rPr dirty="0" err="1"/>
              <a:t>интерферона</a:t>
            </a:r>
            <a:r>
              <a:rPr dirty="0"/>
              <a:t>, </a:t>
            </a:r>
            <a:r>
              <a:rPr dirty="0" err="1"/>
              <a:t>усилению</a:t>
            </a:r>
            <a:r>
              <a:rPr dirty="0"/>
              <a:t> </a:t>
            </a:r>
            <a:r>
              <a:rPr dirty="0" err="1"/>
              <a:t>фагоцитоза</a:t>
            </a:r>
            <a:r>
              <a:rPr dirty="0"/>
              <a:t> и </a:t>
            </a:r>
            <a:r>
              <a:rPr dirty="0" err="1"/>
              <a:t>восстановительным</a:t>
            </a:r>
            <a:r>
              <a:rPr dirty="0"/>
              <a:t> </a:t>
            </a:r>
            <a:r>
              <a:rPr dirty="0" err="1"/>
              <a:t>процессам</a:t>
            </a:r>
            <a:r>
              <a:rPr dirty="0"/>
              <a:t> в </a:t>
            </a:r>
            <a:r>
              <a:rPr dirty="0" err="1"/>
              <a:t>тканях</a:t>
            </a:r>
            <a:r>
              <a:rPr dirty="0"/>
              <a:t>.</a:t>
            </a:r>
          </a:p>
          <a:p>
            <a:pPr>
              <a:defRPr sz="1600"/>
            </a:pPr>
            <a:r>
              <a:rPr lang="ru-RU" dirty="0"/>
              <a:t>ТРАВА </a:t>
            </a:r>
            <a:r>
              <a:rPr dirty="0"/>
              <a:t>ЗОЛОТОТЫСЯЧНИК</a:t>
            </a:r>
            <a:r>
              <a:rPr lang="ru-RU" dirty="0"/>
              <a:t>А</a:t>
            </a:r>
            <a:r>
              <a:rPr dirty="0"/>
              <a:t> - </a:t>
            </a:r>
            <a:r>
              <a:rPr dirty="0" err="1"/>
              <a:t>содержит</a:t>
            </a:r>
            <a:r>
              <a:rPr dirty="0"/>
              <a:t> </a:t>
            </a:r>
            <a:r>
              <a:rPr dirty="0" err="1"/>
              <a:t>витамин</a:t>
            </a:r>
            <a:r>
              <a:rPr dirty="0"/>
              <a:t> С и, </a:t>
            </a:r>
            <a:r>
              <a:rPr dirty="0" err="1"/>
              <a:t>таким</a:t>
            </a:r>
            <a:r>
              <a:rPr dirty="0"/>
              <a:t> </a:t>
            </a:r>
            <a:r>
              <a:rPr dirty="0" err="1"/>
              <a:t>образом</a:t>
            </a:r>
            <a:r>
              <a:rPr dirty="0"/>
              <a:t>, </a:t>
            </a:r>
            <a:r>
              <a:rPr dirty="0" err="1"/>
              <a:t>увеличивает</a:t>
            </a:r>
            <a:r>
              <a:rPr dirty="0"/>
              <a:t> </a:t>
            </a:r>
            <a:r>
              <a:rPr dirty="0" err="1"/>
              <a:t>активность</a:t>
            </a:r>
            <a:r>
              <a:rPr dirty="0"/>
              <a:t> </a:t>
            </a:r>
            <a:r>
              <a:rPr dirty="0" err="1"/>
              <a:t>иммунных</a:t>
            </a:r>
            <a:r>
              <a:rPr dirty="0"/>
              <a:t> </a:t>
            </a:r>
            <a:r>
              <a:rPr dirty="0" err="1"/>
              <a:t>сил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; </a:t>
            </a:r>
            <a:r>
              <a:rPr dirty="0" err="1"/>
              <a:t>горечи</a:t>
            </a:r>
            <a:r>
              <a:rPr dirty="0"/>
              <a:t> </a:t>
            </a:r>
            <a:r>
              <a:rPr dirty="0" err="1"/>
              <a:t>стимулируют</a:t>
            </a:r>
            <a:r>
              <a:rPr dirty="0"/>
              <a:t> </a:t>
            </a:r>
            <a:r>
              <a:rPr dirty="0" err="1"/>
              <a:t>работу</a:t>
            </a:r>
            <a:r>
              <a:rPr dirty="0"/>
              <a:t> </a:t>
            </a:r>
            <a:r>
              <a:rPr dirty="0" err="1"/>
              <a:t>пищеварительной</a:t>
            </a:r>
            <a:r>
              <a:rPr dirty="0"/>
              <a:t> </a:t>
            </a:r>
            <a:r>
              <a:rPr dirty="0" err="1"/>
              <a:t>системы</a:t>
            </a:r>
            <a:r>
              <a:rPr dirty="0"/>
              <a:t>, </a:t>
            </a:r>
            <a:r>
              <a:rPr dirty="0" err="1"/>
              <a:t>обладают</a:t>
            </a:r>
            <a:r>
              <a:rPr dirty="0"/>
              <a:t> </a:t>
            </a:r>
            <a:r>
              <a:rPr dirty="0" err="1"/>
              <a:t>активностью</a:t>
            </a:r>
            <a:r>
              <a:rPr dirty="0"/>
              <a:t> </a:t>
            </a:r>
            <a:r>
              <a:rPr dirty="0" err="1"/>
              <a:t>против</a:t>
            </a:r>
            <a:r>
              <a:rPr dirty="0"/>
              <a:t> </a:t>
            </a:r>
            <a:r>
              <a:rPr dirty="0" err="1"/>
              <a:t>патогенных</a:t>
            </a:r>
            <a:r>
              <a:rPr dirty="0"/>
              <a:t> </a:t>
            </a:r>
            <a:r>
              <a:rPr dirty="0" err="1"/>
              <a:t>микробов</a:t>
            </a:r>
            <a:r>
              <a:rPr dirty="0"/>
              <a:t>.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курсовом</a:t>
            </a:r>
            <a:r>
              <a:rPr dirty="0"/>
              <a:t> </a:t>
            </a:r>
            <a:r>
              <a:rPr dirty="0" err="1"/>
              <a:t>применении</a:t>
            </a:r>
            <a:r>
              <a:rPr dirty="0"/>
              <a:t> </a:t>
            </a:r>
            <a:r>
              <a:rPr dirty="0" err="1"/>
              <a:t>оказывает</a:t>
            </a:r>
            <a:r>
              <a:rPr dirty="0"/>
              <a:t> </a:t>
            </a:r>
            <a:r>
              <a:rPr dirty="0" err="1"/>
              <a:t>тонизирующее</a:t>
            </a:r>
            <a:r>
              <a:rPr dirty="0"/>
              <a:t> </a:t>
            </a:r>
            <a:r>
              <a:rPr dirty="0" err="1"/>
              <a:t>действие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организм</a:t>
            </a:r>
            <a:r>
              <a:rPr dirty="0"/>
              <a:t>.</a:t>
            </a:r>
          </a:p>
          <a:p>
            <a:pPr>
              <a:defRPr sz="1600"/>
            </a:pPr>
            <a:r>
              <a:rPr dirty="0"/>
              <a:t>КОРЕНЬ СОЛОДКИ - </a:t>
            </a:r>
            <a:r>
              <a:rPr dirty="0" err="1"/>
              <a:t>содержит</a:t>
            </a:r>
            <a:r>
              <a:rPr dirty="0"/>
              <a:t> </a:t>
            </a:r>
            <a:r>
              <a:rPr dirty="0" err="1"/>
              <a:t>сапонин</a:t>
            </a:r>
            <a:r>
              <a:rPr dirty="0"/>
              <a:t> </a:t>
            </a:r>
            <a:r>
              <a:rPr dirty="0" err="1"/>
              <a:t>глиц</a:t>
            </a:r>
            <a:r>
              <a:rPr lang="ru-RU" dirty="0"/>
              <a:t>и</a:t>
            </a:r>
            <a:r>
              <a:rPr dirty="0" err="1"/>
              <a:t>рризин</a:t>
            </a:r>
            <a:r>
              <a:rPr dirty="0"/>
              <a:t>, </a:t>
            </a:r>
            <a:r>
              <a:rPr dirty="0" err="1"/>
              <a:t>который</a:t>
            </a:r>
            <a:r>
              <a:rPr dirty="0"/>
              <a:t> </a:t>
            </a:r>
            <a:r>
              <a:rPr dirty="0" err="1"/>
              <a:t>усиливает</a:t>
            </a:r>
            <a:r>
              <a:rPr dirty="0"/>
              <a:t> </a:t>
            </a:r>
            <a:r>
              <a:rPr dirty="0" err="1"/>
              <a:t>секреторную</a:t>
            </a:r>
            <a:r>
              <a:rPr dirty="0"/>
              <a:t> </a:t>
            </a:r>
            <a:r>
              <a:rPr dirty="0" err="1"/>
              <a:t>активность</a:t>
            </a:r>
            <a:r>
              <a:rPr dirty="0"/>
              <a:t> </a:t>
            </a:r>
            <a:r>
              <a:rPr dirty="0" err="1"/>
              <a:t>слизистых</a:t>
            </a:r>
            <a:r>
              <a:rPr dirty="0"/>
              <a:t> </a:t>
            </a:r>
            <a:r>
              <a:rPr dirty="0" err="1"/>
              <a:t>оболочек</a:t>
            </a:r>
            <a:r>
              <a:rPr dirty="0"/>
              <a:t> </a:t>
            </a:r>
            <a:r>
              <a:rPr dirty="0" err="1"/>
              <a:t>верхних</a:t>
            </a:r>
            <a:r>
              <a:rPr dirty="0"/>
              <a:t> </a:t>
            </a:r>
            <a:r>
              <a:rPr dirty="0" err="1"/>
              <a:t>дыхательных</a:t>
            </a:r>
            <a:r>
              <a:rPr dirty="0"/>
              <a:t> </a:t>
            </a:r>
            <a:r>
              <a:rPr dirty="0" err="1"/>
              <a:t>путей</a:t>
            </a:r>
            <a:r>
              <a:rPr dirty="0"/>
              <a:t> и </a:t>
            </a:r>
            <a:r>
              <a:rPr dirty="0" err="1"/>
              <a:t>способствует</a:t>
            </a:r>
            <a:r>
              <a:rPr dirty="0"/>
              <a:t> </a:t>
            </a:r>
            <a:r>
              <a:rPr dirty="0" err="1"/>
              <a:t>отхождению</a:t>
            </a:r>
            <a:r>
              <a:rPr dirty="0"/>
              <a:t> </a:t>
            </a:r>
            <a:r>
              <a:rPr dirty="0" err="1"/>
              <a:t>мокроты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кашле</a:t>
            </a:r>
            <a:r>
              <a:rPr dirty="0"/>
              <a:t>. </a:t>
            </a:r>
            <a:r>
              <a:rPr dirty="0" err="1"/>
              <a:t>Помогает</a:t>
            </a:r>
            <a:r>
              <a:rPr dirty="0"/>
              <a:t> </a:t>
            </a:r>
            <a:r>
              <a:rPr dirty="0" err="1"/>
              <a:t>выводить</a:t>
            </a:r>
            <a:r>
              <a:rPr dirty="0"/>
              <a:t> </a:t>
            </a:r>
            <a:r>
              <a:rPr dirty="0" err="1"/>
              <a:t>токсичные</a:t>
            </a:r>
            <a:r>
              <a:rPr dirty="0"/>
              <a:t> </a:t>
            </a:r>
            <a:r>
              <a:rPr dirty="0" err="1"/>
              <a:t>вещества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. В </a:t>
            </a:r>
            <a:r>
              <a:rPr dirty="0" err="1"/>
              <a:t>сочетании</a:t>
            </a:r>
            <a:r>
              <a:rPr dirty="0"/>
              <a:t> с </a:t>
            </a:r>
            <a:r>
              <a:rPr dirty="0" err="1"/>
              <a:t>другими</a:t>
            </a:r>
            <a:r>
              <a:rPr dirty="0"/>
              <a:t> </a:t>
            </a:r>
            <a:r>
              <a:rPr dirty="0" err="1"/>
              <a:t>растениями</a:t>
            </a:r>
            <a:r>
              <a:rPr dirty="0"/>
              <a:t> </a:t>
            </a:r>
            <a:r>
              <a:rPr dirty="0" err="1"/>
              <a:t>стимулирует</a:t>
            </a:r>
            <a:r>
              <a:rPr dirty="0"/>
              <a:t> </a:t>
            </a:r>
            <a:r>
              <a:rPr dirty="0" err="1"/>
              <a:t>неспецифический</a:t>
            </a:r>
            <a:r>
              <a:rPr dirty="0"/>
              <a:t> </a:t>
            </a:r>
            <a:r>
              <a:rPr dirty="0" err="1"/>
              <a:t>иммунитет</a:t>
            </a:r>
            <a:r>
              <a:rPr dirty="0"/>
              <a:t>,  </a:t>
            </a:r>
          </a:p>
          <a:p>
            <a:pPr>
              <a:defRPr sz="1600"/>
            </a:pPr>
            <a:r>
              <a:rPr lang="ru-RU" dirty="0"/>
              <a:t>ТРАВА </a:t>
            </a:r>
            <a:r>
              <a:rPr dirty="0"/>
              <a:t>ХВОЩ</a:t>
            </a:r>
            <a:r>
              <a:rPr lang="ru-RU" dirty="0"/>
              <a:t>А</a:t>
            </a:r>
            <a:r>
              <a:rPr dirty="0"/>
              <a:t> ПОЛЕВО</a:t>
            </a:r>
            <a:r>
              <a:rPr lang="ru-RU" dirty="0"/>
              <a:t>ГО</a:t>
            </a:r>
            <a:r>
              <a:rPr dirty="0"/>
              <a:t> -  в </a:t>
            </a:r>
            <a:r>
              <a:rPr dirty="0" err="1"/>
              <a:t>составе</a:t>
            </a:r>
            <a:r>
              <a:rPr dirty="0"/>
              <a:t> </a:t>
            </a:r>
            <a:r>
              <a:rPr dirty="0" err="1"/>
              <a:t>растения</a:t>
            </a:r>
            <a:r>
              <a:rPr dirty="0"/>
              <a:t> 5-гл</a:t>
            </a:r>
            <a:r>
              <a:rPr lang="ru-RU" dirty="0"/>
              <a:t>и</a:t>
            </a:r>
            <a:r>
              <a:rPr dirty="0" err="1"/>
              <a:t>козид-лютеолин</a:t>
            </a:r>
            <a:r>
              <a:rPr dirty="0"/>
              <a:t>, </a:t>
            </a:r>
            <a:r>
              <a:rPr dirty="0" err="1"/>
              <a:t>который</a:t>
            </a:r>
            <a:r>
              <a:rPr dirty="0"/>
              <a:t> </a:t>
            </a:r>
            <a:r>
              <a:rPr dirty="0" err="1"/>
              <a:t>проявляет</a:t>
            </a:r>
            <a:r>
              <a:rPr dirty="0"/>
              <a:t> </a:t>
            </a:r>
            <a:r>
              <a:rPr dirty="0" err="1"/>
              <a:t>активность</a:t>
            </a:r>
            <a:r>
              <a:rPr dirty="0"/>
              <a:t> </a:t>
            </a:r>
            <a:r>
              <a:rPr dirty="0" err="1"/>
              <a:t>против</a:t>
            </a:r>
            <a:r>
              <a:rPr dirty="0"/>
              <a:t> </a:t>
            </a:r>
            <a:r>
              <a:rPr dirty="0" err="1"/>
              <a:t>микробов</a:t>
            </a:r>
            <a:r>
              <a:rPr dirty="0"/>
              <a:t> и </a:t>
            </a:r>
            <a:r>
              <a:rPr dirty="0" err="1"/>
              <a:t>помогает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воспалениях</a:t>
            </a:r>
            <a:r>
              <a:rPr dirty="0"/>
              <a:t>. </a:t>
            </a:r>
          </a:p>
          <a:p>
            <a:pPr>
              <a:defRPr sz="1600"/>
            </a:pPr>
            <a:r>
              <a:rPr dirty="0"/>
              <a:t>КОРЕНЬ ШЛЕМНИКА БАЙКАЛЬСКОГО -  </a:t>
            </a:r>
            <a:r>
              <a:rPr dirty="0" err="1"/>
              <a:t>содерж</a:t>
            </a:r>
            <a:r>
              <a:rPr lang="ru-RU" dirty="0"/>
              <a:t>и</a:t>
            </a:r>
            <a:r>
              <a:rPr dirty="0"/>
              <a:t>т </a:t>
            </a:r>
            <a:r>
              <a:rPr dirty="0" err="1"/>
              <a:t>флавоноиды</a:t>
            </a:r>
            <a:r>
              <a:rPr dirty="0"/>
              <a:t>, </a:t>
            </a:r>
            <a:r>
              <a:rPr dirty="0" err="1"/>
              <a:t>определяющие</a:t>
            </a:r>
            <a:r>
              <a:rPr dirty="0"/>
              <a:t> </a:t>
            </a:r>
            <a:r>
              <a:rPr dirty="0" err="1"/>
              <a:t>успокаивающее</a:t>
            </a:r>
            <a:r>
              <a:rPr dirty="0"/>
              <a:t> </a:t>
            </a:r>
            <a:r>
              <a:rPr dirty="0" err="1"/>
              <a:t>действие</a:t>
            </a:r>
            <a:r>
              <a:rPr dirty="0"/>
              <a:t> и </a:t>
            </a:r>
            <a:r>
              <a:rPr dirty="0" err="1"/>
              <a:t>регулирующие</a:t>
            </a:r>
            <a:r>
              <a:rPr dirty="0"/>
              <a:t> </a:t>
            </a:r>
            <a:r>
              <a:rPr dirty="0" err="1"/>
              <a:t>циклы</a:t>
            </a:r>
            <a:r>
              <a:rPr dirty="0"/>
              <a:t> </a:t>
            </a:r>
            <a:r>
              <a:rPr dirty="0" err="1"/>
              <a:t>сна-бодрствования</a:t>
            </a:r>
            <a:r>
              <a:rPr dirty="0"/>
              <a:t>. </a:t>
            </a:r>
            <a:r>
              <a:rPr dirty="0" err="1"/>
              <a:t>Является</a:t>
            </a:r>
            <a:r>
              <a:rPr dirty="0"/>
              <a:t> </a:t>
            </a:r>
            <a:r>
              <a:rPr dirty="0" err="1"/>
              <a:t>сильным</a:t>
            </a:r>
            <a:r>
              <a:rPr dirty="0"/>
              <a:t> </a:t>
            </a:r>
            <a:r>
              <a:rPr dirty="0" err="1"/>
              <a:t>антиоксидантом</a:t>
            </a:r>
            <a:r>
              <a:rPr dirty="0"/>
              <a:t>. </a:t>
            </a:r>
          </a:p>
          <a:p>
            <a:pPr>
              <a:defRPr sz="1600"/>
            </a:pPr>
            <a:r>
              <a:rPr dirty="0"/>
              <a:t>КОРЕНЬ АСТРАГАЛА - </a:t>
            </a:r>
            <a:r>
              <a:rPr dirty="0" err="1"/>
              <a:t>содержит</a:t>
            </a:r>
            <a:r>
              <a:rPr dirty="0"/>
              <a:t> </a:t>
            </a:r>
            <a:r>
              <a:rPr dirty="0" err="1"/>
              <a:t>различные</a:t>
            </a:r>
            <a:r>
              <a:rPr dirty="0"/>
              <a:t> </a:t>
            </a:r>
            <a:r>
              <a:rPr dirty="0" err="1"/>
              <a:t>органические</a:t>
            </a:r>
            <a:r>
              <a:rPr dirty="0"/>
              <a:t> </a:t>
            </a:r>
            <a:r>
              <a:rPr dirty="0" err="1"/>
              <a:t>кислоты</a:t>
            </a:r>
            <a:r>
              <a:rPr dirty="0"/>
              <a:t>, </a:t>
            </a:r>
            <a:r>
              <a:rPr dirty="0" err="1"/>
              <a:t>включая</a:t>
            </a:r>
            <a:r>
              <a:rPr dirty="0"/>
              <a:t> </a:t>
            </a:r>
            <a:r>
              <a:rPr dirty="0" err="1"/>
              <a:t>аскорбиновую</a:t>
            </a:r>
            <a:r>
              <a:rPr dirty="0"/>
              <a:t>, </a:t>
            </a:r>
            <a:r>
              <a:rPr dirty="0" err="1"/>
              <a:t>которая</a:t>
            </a:r>
            <a:r>
              <a:rPr dirty="0"/>
              <a:t> </a:t>
            </a:r>
            <a:r>
              <a:rPr dirty="0" err="1"/>
              <a:t>стимулирует</a:t>
            </a:r>
            <a:r>
              <a:rPr dirty="0"/>
              <a:t> </a:t>
            </a:r>
            <a:r>
              <a:rPr dirty="0" err="1"/>
              <a:t>иммунную</a:t>
            </a:r>
            <a:r>
              <a:rPr dirty="0"/>
              <a:t> </a:t>
            </a:r>
            <a:r>
              <a:rPr dirty="0" err="1"/>
              <a:t>систему</a:t>
            </a:r>
            <a:r>
              <a:rPr dirty="0"/>
              <a:t> </a:t>
            </a:r>
            <a:r>
              <a:rPr dirty="0" err="1"/>
              <a:t>человека</a:t>
            </a:r>
            <a:r>
              <a:rPr dirty="0"/>
              <a:t>, </a:t>
            </a:r>
            <a:r>
              <a:rPr dirty="0" err="1"/>
              <a:t>витамины</a:t>
            </a:r>
            <a:r>
              <a:rPr dirty="0"/>
              <a:t> </a:t>
            </a:r>
            <a:r>
              <a:rPr dirty="0" err="1"/>
              <a:t>группы</a:t>
            </a:r>
            <a:r>
              <a:rPr dirty="0"/>
              <a:t> В, </a:t>
            </a:r>
            <a:r>
              <a:rPr dirty="0" err="1"/>
              <a:t>полисахариды</a:t>
            </a:r>
            <a:r>
              <a:rPr dirty="0"/>
              <a:t>, </a:t>
            </a:r>
            <a:r>
              <a:rPr dirty="0" err="1"/>
              <a:t>флавоноиды</a:t>
            </a:r>
            <a:r>
              <a:rPr dirty="0"/>
              <a:t>. </a:t>
            </a:r>
            <a:r>
              <a:rPr dirty="0" err="1"/>
              <a:t>Активирует</a:t>
            </a:r>
            <a:r>
              <a:rPr dirty="0"/>
              <a:t> </a:t>
            </a:r>
            <a:r>
              <a:rPr dirty="0" err="1"/>
              <a:t>выработку</a:t>
            </a:r>
            <a:r>
              <a:rPr dirty="0"/>
              <a:t> </a:t>
            </a:r>
            <a:r>
              <a:rPr dirty="0" err="1"/>
              <a:t>собственного</a:t>
            </a:r>
            <a:r>
              <a:rPr dirty="0"/>
              <a:t> </a:t>
            </a:r>
            <a:r>
              <a:rPr dirty="0" err="1"/>
              <a:t>интерферона</a:t>
            </a:r>
            <a:r>
              <a:rPr dirty="0"/>
              <a:t>. </a:t>
            </a:r>
            <a:r>
              <a:rPr dirty="0" err="1"/>
              <a:t>Полисахариды</a:t>
            </a:r>
            <a:r>
              <a:rPr dirty="0"/>
              <a:t> </a:t>
            </a:r>
            <a:r>
              <a:rPr dirty="0" err="1"/>
              <a:t>способствуют</a:t>
            </a:r>
            <a:r>
              <a:rPr dirty="0"/>
              <a:t> </a:t>
            </a:r>
            <a:r>
              <a:rPr dirty="0" err="1"/>
              <a:t>быстрому</a:t>
            </a:r>
            <a:r>
              <a:rPr dirty="0"/>
              <a:t> </a:t>
            </a:r>
            <a:r>
              <a:rPr dirty="0" err="1"/>
              <a:t>выздоровлению</a:t>
            </a:r>
            <a:r>
              <a:rPr dirty="0"/>
              <a:t>, </a:t>
            </a:r>
            <a:r>
              <a:rPr dirty="0" err="1"/>
              <a:t>уменьшают</a:t>
            </a:r>
            <a:r>
              <a:rPr dirty="0"/>
              <a:t> </a:t>
            </a:r>
            <a:r>
              <a:rPr dirty="0" err="1"/>
              <a:t>общую</a:t>
            </a:r>
            <a:r>
              <a:rPr dirty="0"/>
              <a:t> </a:t>
            </a:r>
            <a:r>
              <a:rPr dirty="0" err="1"/>
              <a:t>слабость</a:t>
            </a:r>
            <a:r>
              <a:rPr dirty="0"/>
              <a:t>.</a:t>
            </a:r>
          </a:p>
          <a:p>
            <a:pPr>
              <a:defRPr sz="1600"/>
            </a:pPr>
            <a:r>
              <a:rPr dirty="0"/>
              <a:t>КОРЕНЬ КРАСНОГО ШАЛФЕЯ - </a:t>
            </a:r>
            <a:r>
              <a:rPr dirty="0" err="1"/>
              <a:t>улучшает</a:t>
            </a:r>
            <a:r>
              <a:rPr dirty="0"/>
              <a:t> </a:t>
            </a:r>
            <a:r>
              <a:rPr dirty="0" err="1"/>
              <a:t>обмен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81820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Shape 67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72" name="Shape 67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r>
              <a:rPr dirty="0"/>
              <a:t>ЛИСТЬЯ БЕРЕЗЫ -  </a:t>
            </a:r>
            <a:r>
              <a:rPr dirty="0" err="1"/>
              <a:t>содержат</a:t>
            </a:r>
            <a:r>
              <a:rPr dirty="0"/>
              <a:t> </a:t>
            </a:r>
            <a:r>
              <a:rPr dirty="0" err="1"/>
              <a:t>эфирное</a:t>
            </a:r>
            <a:r>
              <a:rPr dirty="0"/>
              <a:t> </a:t>
            </a:r>
            <a:r>
              <a:rPr dirty="0" err="1"/>
              <a:t>масло</a:t>
            </a:r>
            <a:r>
              <a:rPr dirty="0"/>
              <a:t>, </a:t>
            </a:r>
            <a:r>
              <a:rPr dirty="0" err="1"/>
              <a:t>флавоноиды</a:t>
            </a:r>
            <a:r>
              <a:rPr dirty="0"/>
              <a:t>, </a:t>
            </a:r>
            <a:r>
              <a:rPr dirty="0" err="1"/>
              <a:t>фитонциды</a:t>
            </a:r>
            <a:r>
              <a:rPr dirty="0"/>
              <a:t>, </a:t>
            </a:r>
            <a:r>
              <a:rPr dirty="0" err="1"/>
              <a:t>дубильные</a:t>
            </a:r>
            <a:r>
              <a:rPr dirty="0"/>
              <a:t> </a:t>
            </a:r>
            <a:r>
              <a:rPr dirty="0" err="1"/>
              <a:t>вещества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противодействуют</a:t>
            </a:r>
            <a:r>
              <a:rPr dirty="0"/>
              <a:t> </a:t>
            </a:r>
            <a:r>
              <a:rPr dirty="0" err="1"/>
              <a:t>размножению</a:t>
            </a:r>
            <a:r>
              <a:rPr dirty="0"/>
              <a:t> </a:t>
            </a:r>
            <a:r>
              <a:rPr dirty="0" err="1"/>
              <a:t>патогенных</a:t>
            </a:r>
            <a:r>
              <a:rPr dirty="0"/>
              <a:t> </a:t>
            </a:r>
            <a:r>
              <a:rPr dirty="0" err="1"/>
              <a:t>микроорганизмов</a:t>
            </a:r>
            <a:r>
              <a:rPr dirty="0"/>
              <a:t>, </a:t>
            </a:r>
            <a:r>
              <a:rPr dirty="0" err="1"/>
              <a:t>помогают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воспалениях</a:t>
            </a:r>
            <a:r>
              <a:rPr dirty="0"/>
              <a:t> и </a:t>
            </a:r>
            <a:r>
              <a:rPr dirty="0" err="1"/>
              <a:t>обладают</a:t>
            </a:r>
            <a:r>
              <a:rPr dirty="0"/>
              <a:t> </a:t>
            </a:r>
            <a:r>
              <a:rPr dirty="0" err="1"/>
              <a:t>антиоксидантными</a:t>
            </a:r>
            <a:r>
              <a:rPr dirty="0"/>
              <a:t> </a:t>
            </a:r>
            <a:r>
              <a:rPr dirty="0" err="1"/>
              <a:t>свойствами</a:t>
            </a:r>
            <a:r>
              <a:rPr dirty="0"/>
              <a:t>.</a:t>
            </a:r>
          </a:p>
          <a:p>
            <a:pPr>
              <a:defRPr sz="1600"/>
            </a:pPr>
            <a:r>
              <a:rPr lang="ru-RU" dirty="0"/>
              <a:t>ЛИСТЬЯ </a:t>
            </a:r>
            <a:r>
              <a:rPr dirty="0"/>
              <a:t>РОЗМАРИН</a:t>
            </a:r>
            <a:r>
              <a:rPr lang="ru-RU" dirty="0"/>
              <a:t>А</a:t>
            </a:r>
            <a:r>
              <a:rPr dirty="0"/>
              <a:t> - </a:t>
            </a:r>
            <a:r>
              <a:rPr dirty="0" err="1"/>
              <a:t>богат</a:t>
            </a:r>
            <a:r>
              <a:rPr dirty="0"/>
              <a:t> </a:t>
            </a:r>
            <a:r>
              <a:rPr dirty="0" err="1"/>
              <a:t>эфирными</a:t>
            </a:r>
            <a:r>
              <a:rPr dirty="0"/>
              <a:t> </a:t>
            </a:r>
            <a:r>
              <a:rPr dirty="0" err="1"/>
              <a:t>маслами</a:t>
            </a:r>
            <a:r>
              <a:rPr dirty="0"/>
              <a:t>, </a:t>
            </a:r>
            <a:r>
              <a:rPr dirty="0" err="1"/>
              <a:t>макро</a:t>
            </a:r>
            <a:r>
              <a:rPr dirty="0"/>
              <a:t>- и </a:t>
            </a:r>
            <a:r>
              <a:rPr dirty="0" err="1"/>
              <a:t>микроэлементами</a:t>
            </a:r>
            <a:r>
              <a:rPr dirty="0"/>
              <a:t>, </a:t>
            </a:r>
            <a:r>
              <a:rPr dirty="0" err="1"/>
              <a:t>фитонцидами</a:t>
            </a:r>
            <a:r>
              <a:rPr dirty="0"/>
              <a:t>. </a:t>
            </a:r>
            <a:r>
              <a:rPr dirty="0" err="1"/>
              <a:t>Активирует</a:t>
            </a:r>
            <a:r>
              <a:rPr dirty="0"/>
              <a:t> </a:t>
            </a:r>
            <a:r>
              <a:rPr dirty="0" err="1"/>
              <a:t>защитные</a:t>
            </a:r>
            <a:r>
              <a:rPr dirty="0"/>
              <a:t> </a:t>
            </a:r>
            <a:r>
              <a:rPr dirty="0" err="1"/>
              <a:t>силы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, </a:t>
            </a:r>
            <a:r>
              <a:rPr dirty="0" err="1"/>
              <a:t>обладает</a:t>
            </a:r>
            <a:r>
              <a:rPr dirty="0"/>
              <a:t> </a:t>
            </a:r>
            <a:r>
              <a:rPr dirty="0" err="1"/>
              <a:t>активностью</a:t>
            </a:r>
            <a:r>
              <a:rPr dirty="0"/>
              <a:t> </a:t>
            </a:r>
            <a:r>
              <a:rPr dirty="0" err="1"/>
              <a:t>против</a:t>
            </a:r>
            <a:r>
              <a:rPr dirty="0"/>
              <a:t> </a:t>
            </a:r>
            <a:r>
              <a:rPr dirty="0" err="1"/>
              <a:t>многих</a:t>
            </a:r>
            <a:r>
              <a:rPr dirty="0"/>
              <a:t> </a:t>
            </a:r>
            <a:r>
              <a:rPr dirty="0" err="1"/>
              <a:t>патогенных</a:t>
            </a:r>
            <a:r>
              <a:rPr dirty="0"/>
              <a:t> </a:t>
            </a:r>
            <a:r>
              <a:rPr dirty="0" err="1"/>
              <a:t>микроорганизмов</a:t>
            </a:r>
            <a:r>
              <a:rPr dirty="0"/>
              <a:t>, </a:t>
            </a:r>
            <a:r>
              <a:rPr dirty="0" err="1"/>
              <a:t>помогает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кашле</a:t>
            </a:r>
            <a:r>
              <a:rPr dirty="0"/>
              <a:t> и </a:t>
            </a:r>
            <a:r>
              <a:rPr dirty="0" err="1"/>
              <a:t>боли</a:t>
            </a:r>
            <a:r>
              <a:rPr dirty="0"/>
              <a:t> в </a:t>
            </a:r>
            <a:r>
              <a:rPr dirty="0" err="1"/>
              <a:t>горле</a:t>
            </a:r>
            <a:r>
              <a:rPr dirty="0"/>
              <a:t>.</a:t>
            </a:r>
          </a:p>
          <a:p>
            <a:pPr>
              <a:defRPr sz="1600"/>
            </a:pPr>
            <a:r>
              <a:rPr lang="ru-RU" dirty="0" smtClean="0"/>
              <a:t>ПЛОДЫ</a:t>
            </a:r>
            <a:r>
              <a:rPr dirty="0" smtClean="0"/>
              <a:t> </a:t>
            </a:r>
            <a:r>
              <a:rPr dirty="0"/>
              <a:t>МОЖЖЕВЕЛЬНИКА - </a:t>
            </a:r>
            <a:r>
              <a:rPr dirty="0" err="1"/>
              <a:t>содержат</a:t>
            </a:r>
            <a:r>
              <a:rPr dirty="0"/>
              <a:t> </a:t>
            </a:r>
            <a:r>
              <a:rPr dirty="0" err="1"/>
              <a:t>эфирные</a:t>
            </a:r>
            <a:r>
              <a:rPr dirty="0"/>
              <a:t> </a:t>
            </a:r>
            <a:r>
              <a:rPr dirty="0" err="1"/>
              <a:t>масла</a:t>
            </a:r>
            <a:r>
              <a:rPr dirty="0"/>
              <a:t>, </a:t>
            </a:r>
            <a:r>
              <a:rPr dirty="0" err="1"/>
              <a:t>усиливающие</a:t>
            </a:r>
            <a:r>
              <a:rPr dirty="0"/>
              <a:t> </a:t>
            </a:r>
            <a:r>
              <a:rPr dirty="0" err="1"/>
              <a:t>иммунологические</a:t>
            </a:r>
            <a:r>
              <a:rPr dirty="0"/>
              <a:t> </a:t>
            </a:r>
            <a:r>
              <a:rPr dirty="0" err="1"/>
              <a:t>реакции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, </a:t>
            </a:r>
            <a:r>
              <a:rPr dirty="0" err="1"/>
              <a:t>стимулируют</a:t>
            </a:r>
            <a:r>
              <a:rPr dirty="0"/>
              <a:t> </a:t>
            </a:r>
            <a:r>
              <a:rPr dirty="0" err="1"/>
              <a:t>образование</a:t>
            </a:r>
            <a:r>
              <a:rPr dirty="0"/>
              <a:t> </a:t>
            </a:r>
            <a:r>
              <a:rPr dirty="0" err="1"/>
              <a:t>фермента</a:t>
            </a:r>
            <a:r>
              <a:rPr dirty="0"/>
              <a:t> </a:t>
            </a:r>
            <a:r>
              <a:rPr dirty="0" err="1"/>
              <a:t>лизоцима</a:t>
            </a:r>
            <a:r>
              <a:rPr dirty="0"/>
              <a:t>, </a:t>
            </a:r>
            <a:r>
              <a:rPr dirty="0" err="1"/>
              <a:t>обладающего</a:t>
            </a:r>
            <a:r>
              <a:rPr dirty="0"/>
              <a:t> </a:t>
            </a:r>
            <a:r>
              <a:rPr dirty="0" err="1"/>
              <a:t>активностью</a:t>
            </a:r>
            <a:r>
              <a:rPr dirty="0"/>
              <a:t> </a:t>
            </a:r>
            <a:r>
              <a:rPr dirty="0" err="1"/>
              <a:t>против</a:t>
            </a:r>
            <a:r>
              <a:rPr dirty="0"/>
              <a:t> </a:t>
            </a:r>
            <a:r>
              <a:rPr dirty="0" err="1"/>
              <a:t>бактерий</a:t>
            </a:r>
            <a:r>
              <a:rPr dirty="0"/>
              <a:t>. </a:t>
            </a:r>
          </a:p>
          <a:p>
            <a:pPr>
              <a:defRPr sz="1600"/>
            </a:pPr>
            <a:r>
              <a:rPr dirty="0"/>
              <a:t>КОРЕНЬ ДЯГИЛЯ - </a:t>
            </a:r>
            <a:r>
              <a:rPr dirty="0" err="1"/>
              <a:t>Содержит</a:t>
            </a:r>
            <a:r>
              <a:rPr dirty="0"/>
              <a:t> </a:t>
            </a:r>
            <a:r>
              <a:rPr dirty="0" err="1"/>
              <a:t>эфирное</a:t>
            </a:r>
            <a:r>
              <a:rPr dirty="0"/>
              <a:t> </a:t>
            </a:r>
            <a:r>
              <a:rPr dirty="0" err="1"/>
              <a:t>масло</a:t>
            </a:r>
            <a:r>
              <a:rPr dirty="0"/>
              <a:t>, </a:t>
            </a:r>
            <a:r>
              <a:rPr dirty="0" err="1"/>
              <a:t>обладающее</a:t>
            </a:r>
            <a:r>
              <a:rPr dirty="0"/>
              <a:t> </a:t>
            </a:r>
            <a:r>
              <a:rPr dirty="0" err="1"/>
              <a:t>фитонцидными</a:t>
            </a:r>
            <a:r>
              <a:rPr dirty="0"/>
              <a:t> </a:t>
            </a:r>
            <a:r>
              <a:rPr dirty="0" err="1"/>
              <a:t>свойствами</a:t>
            </a:r>
            <a:r>
              <a:rPr dirty="0"/>
              <a:t> и </a:t>
            </a:r>
            <a:r>
              <a:rPr dirty="0" err="1"/>
              <a:t>проявляет</a:t>
            </a:r>
            <a:r>
              <a:rPr dirty="0"/>
              <a:t> </a:t>
            </a:r>
            <a:r>
              <a:rPr dirty="0" err="1"/>
              <a:t>укрепляющий</a:t>
            </a:r>
            <a:r>
              <a:rPr dirty="0"/>
              <a:t> </a:t>
            </a:r>
            <a:r>
              <a:rPr dirty="0" err="1"/>
              <a:t>эффект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иммунную</a:t>
            </a:r>
            <a:r>
              <a:rPr dirty="0"/>
              <a:t> </a:t>
            </a:r>
            <a:r>
              <a:rPr dirty="0" err="1"/>
              <a:t>систему</a:t>
            </a:r>
            <a:r>
              <a:rPr dirty="0"/>
              <a:t>.  </a:t>
            </a:r>
            <a:r>
              <a:rPr dirty="0" err="1"/>
              <a:t>Дубильные</a:t>
            </a:r>
            <a:r>
              <a:rPr dirty="0"/>
              <a:t> </a:t>
            </a:r>
            <a:r>
              <a:rPr dirty="0" err="1"/>
              <a:t>вещества</a:t>
            </a:r>
            <a:r>
              <a:rPr dirty="0"/>
              <a:t> и </a:t>
            </a:r>
            <a:r>
              <a:rPr dirty="0" err="1"/>
              <a:t>кумарины</a:t>
            </a:r>
            <a:r>
              <a:rPr dirty="0"/>
              <a:t>  </a:t>
            </a:r>
            <a:r>
              <a:rPr dirty="0" err="1"/>
              <a:t>проявляют</a:t>
            </a:r>
            <a:r>
              <a:rPr dirty="0"/>
              <a:t> </a:t>
            </a:r>
            <a:r>
              <a:rPr dirty="0" err="1"/>
              <a:t>активность</a:t>
            </a:r>
            <a:r>
              <a:rPr dirty="0"/>
              <a:t> </a:t>
            </a:r>
            <a:r>
              <a:rPr dirty="0" err="1"/>
              <a:t>против</a:t>
            </a:r>
            <a:r>
              <a:rPr dirty="0"/>
              <a:t>  </a:t>
            </a:r>
            <a:r>
              <a:rPr dirty="0" err="1"/>
              <a:t>бактерий</a:t>
            </a:r>
            <a:r>
              <a:rPr dirty="0"/>
              <a:t>. </a:t>
            </a:r>
            <a:r>
              <a:rPr dirty="0" err="1"/>
              <a:t>Горечи</a:t>
            </a:r>
            <a:r>
              <a:rPr dirty="0"/>
              <a:t> </a:t>
            </a:r>
            <a:r>
              <a:rPr dirty="0" err="1"/>
              <a:t>стимулируют</a:t>
            </a:r>
            <a:r>
              <a:rPr dirty="0"/>
              <a:t> </a:t>
            </a:r>
            <a:r>
              <a:rPr dirty="0" err="1"/>
              <a:t>аппетит</a:t>
            </a:r>
            <a:r>
              <a:rPr dirty="0"/>
              <a:t> и  </a:t>
            </a:r>
            <a:r>
              <a:rPr dirty="0" err="1"/>
              <a:t>усиливают</a:t>
            </a:r>
            <a:r>
              <a:rPr dirty="0"/>
              <a:t> </a:t>
            </a:r>
            <a:r>
              <a:rPr dirty="0" err="1"/>
              <a:t>секрецию</a:t>
            </a:r>
            <a:r>
              <a:rPr dirty="0"/>
              <a:t> </a:t>
            </a:r>
            <a:r>
              <a:rPr dirty="0" err="1"/>
              <a:t>желез</a:t>
            </a:r>
            <a:r>
              <a:rPr dirty="0"/>
              <a:t> и </a:t>
            </a:r>
            <a:r>
              <a:rPr dirty="0" err="1"/>
              <a:t>моторику</a:t>
            </a:r>
            <a:r>
              <a:rPr dirty="0"/>
              <a:t> ЖКТ, </a:t>
            </a:r>
            <a:r>
              <a:rPr dirty="0" err="1"/>
              <a:t>помогают</a:t>
            </a:r>
            <a:r>
              <a:rPr dirty="0"/>
              <a:t> </a:t>
            </a:r>
            <a:r>
              <a:rPr dirty="0" err="1"/>
              <a:t>отхождению</a:t>
            </a:r>
            <a:r>
              <a:rPr dirty="0"/>
              <a:t> </a:t>
            </a:r>
            <a:r>
              <a:rPr dirty="0" err="1"/>
              <a:t>мокроты</a:t>
            </a:r>
            <a:r>
              <a:rPr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865554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Shape 68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87" name="Shape 68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r>
              <a:rPr dirty="0"/>
              <a:t>ГРИБ ЧАГА (</a:t>
            </a:r>
            <a:r>
              <a:rPr dirty="0" err="1"/>
              <a:t>Березовый</a:t>
            </a:r>
            <a:r>
              <a:rPr dirty="0"/>
              <a:t> </a:t>
            </a:r>
            <a:r>
              <a:rPr dirty="0" err="1"/>
              <a:t>гриб</a:t>
            </a:r>
            <a:r>
              <a:rPr dirty="0"/>
              <a:t>) - </a:t>
            </a:r>
            <a:r>
              <a:rPr dirty="0" err="1"/>
              <a:t>основными</a:t>
            </a:r>
            <a:r>
              <a:rPr dirty="0"/>
              <a:t> </a:t>
            </a:r>
            <a:r>
              <a:rPr dirty="0" err="1"/>
              <a:t>действующими</a:t>
            </a:r>
            <a:r>
              <a:rPr dirty="0"/>
              <a:t> </a:t>
            </a:r>
            <a:r>
              <a:rPr dirty="0" err="1"/>
              <a:t>веществами</a:t>
            </a:r>
            <a:r>
              <a:rPr dirty="0"/>
              <a:t> </a:t>
            </a:r>
            <a:r>
              <a:rPr dirty="0" err="1"/>
              <a:t>являются</a:t>
            </a:r>
            <a:r>
              <a:rPr dirty="0"/>
              <a:t> </a:t>
            </a:r>
            <a:r>
              <a:rPr dirty="0" err="1"/>
              <a:t>пигменты</a:t>
            </a:r>
            <a:r>
              <a:rPr dirty="0"/>
              <a:t>, </a:t>
            </a:r>
            <a:r>
              <a:rPr dirty="0" err="1"/>
              <a:t>образующие</a:t>
            </a:r>
            <a:r>
              <a:rPr dirty="0"/>
              <a:t> </a:t>
            </a:r>
            <a:r>
              <a:rPr dirty="0" err="1"/>
              <a:t>хромогенный</a:t>
            </a:r>
            <a:r>
              <a:rPr dirty="0"/>
              <a:t> </a:t>
            </a:r>
            <a:r>
              <a:rPr dirty="0" err="1"/>
              <a:t>полифенолкарбоновый</a:t>
            </a:r>
            <a:r>
              <a:rPr dirty="0"/>
              <a:t> </a:t>
            </a:r>
            <a:r>
              <a:rPr dirty="0" err="1"/>
              <a:t>комплекс</a:t>
            </a:r>
            <a:r>
              <a:rPr dirty="0"/>
              <a:t> в </a:t>
            </a:r>
            <a:r>
              <a:rPr dirty="0" err="1"/>
              <a:t>сочетании</a:t>
            </a:r>
            <a:r>
              <a:rPr dirty="0"/>
              <a:t> с </a:t>
            </a:r>
            <a:r>
              <a:rPr dirty="0" err="1"/>
              <a:t>полисахаридами</a:t>
            </a:r>
            <a:r>
              <a:rPr dirty="0"/>
              <a:t>, </a:t>
            </a:r>
            <a:r>
              <a:rPr dirty="0" err="1"/>
              <a:t>агарициновой</a:t>
            </a:r>
            <a:r>
              <a:rPr dirty="0"/>
              <a:t> и </a:t>
            </a:r>
            <a:r>
              <a:rPr dirty="0" err="1"/>
              <a:t>гуминоподобной</a:t>
            </a:r>
            <a:r>
              <a:rPr dirty="0"/>
              <a:t> </a:t>
            </a:r>
            <a:r>
              <a:rPr dirty="0" err="1"/>
              <a:t>чаговыми</a:t>
            </a:r>
            <a:r>
              <a:rPr dirty="0"/>
              <a:t> </a:t>
            </a:r>
            <a:r>
              <a:rPr dirty="0" err="1"/>
              <a:t>кислотами</a:t>
            </a:r>
            <a:r>
              <a:rPr dirty="0"/>
              <a:t>. </a:t>
            </a:r>
            <a:r>
              <a:rPr dirty="0" err="1"/>
              <a:t>Проявляет</a:t>
            </a:r>
            <a:r>
              <a:rPr dirty="0"/>
              <a:t> </a:t>
            </a:r>
            <a:r>
              <a:rPr dirty="0" err="1"/>
              <a:t>свойства</a:t>
            </a:r>
            <a:r>
              <a:rPr dirty="0"/>
              <a:t> </a:t>
            </a:r>
            <a:r>
              <a:rPr dirty="0" err="1"/>
              <a:t>биогенного</a:t>
            </a:r>
            <a:r>
              <a:rPr dirty="0"/>
              <a:t> </a:t>
            </a:r>
            <a:r>
              <a:rPr dirty="0" err="1"/>
              <a:t>стимулятора</a:t>
            </a:r>
            <a:r>
              <a:rPr dirty="0"/>
              <a:t>, </a:t>
            </a:r>
            <a:r>
              <a:rPr dirty="0" err="1"/>
              <a:t>повышает</a:t>
            </a:r>
            <a:r>
              <a:rPr dirty="0"/>
              <a:t> </a:t>
            </a:r>
            <a:r>
              <a:rPr dirty="0" err="1"/>
              <a:t>сопротивляемость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</a:t>
            </a:r>
            <a:r>
              <a:rPr dirty="0" err="1"/>
              <a:t>простудным</a:t>
            </a:r>
            <a:r>
              <a:rPr dirty="0"/>
              <a:t>  </a:t>
            </a:r>
            <a:r>
              <a:rPr dirty="0" err="1"/>
              <a:t>заболеваниям</a:t>
            </a:r>
            <a:r>
              <a:rPr dirty="0"/>
              <a:t>, </a:t>
            </a:r>
            <a:r>
              <a:rPr dirty="0" err="1"/>
              <a:t>улучшает</a:t>
            </a:r>
            <a:r>
              <a:rPr dirty="0"/>
              <a:t> </a:t>
            </a:r>
            <a:r>
              <a:rPr dirty="0" err="1"/>
              <a:t>обмен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 и </a:t>
            </a:r>
            <a:r>
              <a:rPr dirty="0" err="1"/>
              <a:t>кроветворение</a:t>
            </a:r>
            <a:r>
              <a:rPr dirty="0"/>
              <a:t>.</a:t>
            </a:r>
          </a:p>
          <a:p>
            <a:pPr>
              <a:defRPr sz="1600"/>
            </a:pPr>
            <a:r>
              <a:rPr dirty="0"/>
              <a:t>КОРЕНЬ РОДИОЛЫ РОЗОВОЙ - </a:t>
            </a:r>
            <a:r>
              <a:rPr dirty="0" err="1"/>
              <a:t>способствует</a:t>
            </a:r>
            <a:r>
              <a:rPr dirty="0"/>
              <a:t> </a:t>
            </a:r>
            <a:r>
              <a:rPr dirty="0" err="1"/>
              <a:t>повышению</a:t>
            </a:r>
            <a:r>
              <a:rPr dirty="0"/>
              <a:t> </a:t>
            </a:r>
            <a:r>
              <a:rPr dirty="0" err="1"/>
              <a:t>активности</a:t>
            </a:r>
            <a:r>
              <a:rPr dirty="0"/>
              <a:t> </a:t>
            </a:r>
            <a:r>
              <a:rPr dirty="0" err="1"/>
              <a:t>иммунных</a:t>
            </a:r>
            <a:r>
              <a:rPr dirty="0"/>
              <a:t> </a:t>
            </a:r>
            <a:r>
              <a:rPr dirty="0" err="1"/>
              <a:t>клеток</a:t>
            </a:r>
            <a:r>
              <a:rPr dirty="0"/>
              <a:t>  Т-</a:t>
            </a:r>
            <a:r>
              <a:rPr dirty="0" err="1"/>
              <a:t>лимфоцитов</a:t>
            </a:r>
            <a:r>
              <a:rPr dirty="0"/>
              <a:t>, </a:t>
            </a:r>
            <a:r>
              <a:rPr dirty="0" err="1"/>
              <a:t>предотвращает</a:t>
            </a:r>
            <a:r>
              <a:rPr dirty="0"/>
              <a:t> </a:t>
            </a:r>
            <a:r>
              <a:rPr dirty="0" err="1"/>
              <a:t>подавление</a:t>
            </a:r>
            <a:r>
              <a:rPr dirty="0"/>
              <a:t> </a:t>
            </a:r>
            <a:r>
              <a:rPr dirty="0" err="1"/>
              <a:t>активности</a:t>
            </a:r>
            <a:r>
              <a:rPr dirty="0"/>
              <a:t> В- </a:t>
            </a:r>
            <a:r>
              <a:rPr dirty="0" err="1"/>
              <a:t>лимфоцитов</a:t>
            </a:r>
            <a:r>
              <a:rPr dirty="0"/>
              <a:t>, </a:t>
            </a:r>
            <a:r>
              <a:rPr dirty="0" err="1"/>
              <a:t>происходящее</a:t>
            </a:r>
            <a:r>
              <a:rPr dirty="0"/>
              <a:t> </a:t>
            </a:r>
            <a:r>
              <a:rPr dirty="0" err="1"/>
              <a:t>во</a:t>
            </a:r>
            <a:r>
              <a:rPr dirty="0"/>
              <a:t> </a:t>
            </a:r>
            <a:r>
              <a:rPr dirty="0" err="1"/>
              <a:t>время</a:t>
            </a:r>
            <a:r>
              <a:rPr dirty="0"/>
              <a:t> </a:t>
            </a:r>
            <a:r>
              <a:rPr dirty="0" err="1"/>
              <a:t>стресса</a:t>
            </a:r>
            <a:r>
              <a:rPr dirty="0"/>
              <a:t>. </a:t>
            </a:r>
            <a:r>
              <a:rPr dirty="0" err="1"/>
              <a:t>Обладает</a:t>
            </a:r>
            <a:r>
              <a:rPr dirty="0"/>
              <a:t> </a:t>
            </a:r>
            <a:r>
              <a:rPr dirty="0" err="1"/>
              <a:t>адаптогенными</a:t>
            </a:r>
            <a:r>
              <a:rPr dirty="0"/>
              <a:t> и </a:t>
            </a:r>
            <a:r>
              <a:rPr dirty="0" err="1"/>
              <a:t>стимулирующими</a:t>
            </a:r>
            <a:r>
              <a:rPr dirty="0"/>
              <a:t> </a:t>
            </a:r>
            <a:r>
              <a:rPr dirty="0" err="1"/>
              <a:t>свойствами</a:t>
            </a:r>
            <a:r>
              <a:rPr dirty="0"/>
              <a:t>, </a:t>
            </a:r>
            <a:r>
              <a:rPr dirty="0" err="1"/>
              <a:t>повышает</a:t>
            </a:r>
            <a:r>
              <a:rPr dirty="0"/>
              <a:t> </a:t>
            </a:r>
            <a:r>
              <a:rPr dirty="0" err="1"/>
              <a:t>выносливость</a:t>
            </a:r>
            <a:r>
              <a:rPr dirty="0"/>
              <a:t> и </a:t>
            </a:r>
            <a:r>
              <a:rPr dirty="0" err="1"/>
              <a:t>работоспособность</a:t>
            </a:r>
            <a:r>
              <a:rPr dirty="0"/>
              <a:t>.</a:t>
            </a:r>
          </a:p>
          <a:p>
            <a:pPr>
              <a:defRPr sz="1600"/>
            </a:pPr>
            <a:r>
              <a:rPr lang="ru-RU" dirty="0"/>
              <a:t>ТРАВА </a:t>
            </a:r>
            <a:r>
              <a:rPr dirty="0"/>
              <a:t>ЭХИНАЦЕ</a:t>
            </a:r>
            <a:r>
              <a:rPr lang="ru-RU" dirty="0"/>
              <a:t>И</a:t>
            </a:r>
            <a:r>
              <a:rPr dirty="0"/>
              <a:t> ПУРПУРН</a:t>
            </a:r>
            <a:r>
              <a:rPr lang="ru-RU" dirty="0"/>
              <a:t>ОЙ</a:t>
            </a:r>
            <a:r>
              <a:rPr dirty="0"/>
              <a:t> - </a:t>
            </a:r>
            <a:r>
              <a:rPr dirty="0" err="1"/>
              <a:t>одно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наиболее</a:t>
            </a:r>
            <a:r>
              <a:rPr dirty="0"/>
              <a:t> </a:t>
            </a:r>
            <a:r>
              <a:rPr dirty="0" err="1"/>
              <a:t>популярных</a:t>
            </a:r>
            <a:r>
              <a:rPr dirty="0"/>
              <a:t> </a:t>
            </a:r>
            <a:r>
              <a:rPr dirty="0" err="1"/>
              <a:t>растений</a:t>
            </a:r>
            <a:r>
              <a:rPr dirty="0"/>
              <a:t>, </a:t>
            </a:r>
            <a:r>
              <a:rPr dirty="0" err="1"/>
              <a:t>которое</a:t>
            </a:r>
            <a:r>
              <a:rPr dirty="0"/>
              <a:t> </a:t>
            </a:r>
            <a:r>
              <a:rPr dirty="0" err="1"/>
              <a:t>имеет</a:t>
            </a:r>
            <a:r>
              <a:rPr dirty="0"/>
              <a:t> </a:t>
            </a:r>
            <a:r>
              <a:rPr dirty="0" err="1"/>
              <a:t>многовековую</a:t>
            </a:r>
            <a:r>
              <a:rPr dirty="0"/>
              <a:t> </a:t>
            </a:r>
            <a:r>
              <a:rPr dirty="0" err="1"/>
              <a:t>историю</a:t>
            </a:r>
            <a:r>
              <a:rPr dirty="0"/>
              <a:t> </a:t>
            </a:r>
            <a:r>
              <a:rPr dirty="0" err="1"/>
              <a:t>применения</a:t>
            </a:r>
            <a:r>
              <a:rPr dirty="0"/>
              <a:t> в </a:t>
            </a:r>
            <a:r>
              <a:rPr dirty="0" err="1"/>
              <a:t>народной</a:t>
            </a:r>
            <a:r>
              <a:rPr dirty="0"/>
              <a:t> </a:t>
            </a:r>
            <a:r>
              <a:rPr dirty="0" err="1"/>
              <a:t>медицине</a:t>
            </a:r>
            <a:r>
              <a:rPr dirty="0"/>
              <a:t>. </a:t>
            </a:r>
            <a:r>
              <a:rPr dirty="0" err="1"/>
              <a:t>Повышает</a:t>
            </a:r>
            <a:r>
              <a:rPr dirty="0"/>
              <a:t> </a:t>
            </a:r>
            <a:r>
              <a:rPr dirty="0" err="1"/>
              <a:t>естественные</a:t>
            </a:r>
            <a:r>
              <a:rPr dirty="0"/>
              <a:t> </a:t>
            </a:r>
            <a:r>
              <a:rPr dirty="0" err="1"/>
              <a:t>защитные</a:t>
            </a:r>
            <a:r>
              <a:rPr dirty="0"/>
              <a:t> </a:t>
            </a:r>
            <a:r>
              <a:rPr dirty="0" err="1"/>
              <a:t>силы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, </a:t>
            </a:r>
            <a:r>
              <a:rPr dirty="0" err="1"/>
              <a:t>активируя</a:t>
            </a:r>
            <a:r>
              <a:rPr dirty="0"/>
              <a:t> </a:t>
            </a:r>
            <a:r>
              <a:rPr dirty="0" err="1"/>
              <a:t>иммунные</a:t>
            </a:r>
            <a:r>
              <a:rPr dirty="0"/>
              <a:t> </a:t>
            </a:r>
            <a:r>
              <a:rPr dirty="0" err="1"/>
              <a:t>клетки</a:t>
            </a:r>
            <a:r>
              <a:rPr dirty="0"/>
              <a:t> </a:t>
            </a:r>
            <a:r>
              <a:rPr dirty="0" err="1"/>
              <a:t>макрофаги</a:t>
            </a:r>
            <a:r>
              <a:rPr dirty="0"/>
              <a:t>.  </a:t>
            </a:r>
            <a:r>
              <a:rPr dirty="0" err="1"/>
              <a:t>Обладает</a:t>
            </a:r>
            <a:r>
              <a:rPr dirty="0"/>
              <a:t> </a:t>
            </a:r>
            <a:r>
              <a:rPr dirty="0" err="1"/>
              <a:t>активностью</a:t>
            </a:r>
            <a:r>
              <a:rPr dirty="0"/>
              <a:t> в </a:t>
            </a:r>
            <a:r>
              <a:rPr dirty="0" err="1"/>
              <a:t>отношении</a:t>
            </a:r>
            <a:r>
              <a:rPr dirty="0"/>
              <a:t> </a:t>
            </a:r>
            <a:r>
              <a:rPr dirty="0" err="1"/>
              <a:t>многих</a:t>
            </a:r>
            <a:r>
              <a:rPr dirty="0"/>
              <a:t> </a:t>
            </a:r>
            <a:r>
              <a:rPr dirty="0" err="1"/>
              <a:t>патогенных</a:t>
            </a:r>
            <a:r>
              <a:rPr dirty="0"/>
              <a:t> </a:t>
            </a:r>
            <a:r>
              <a:rPr dirty="0" err="1"/>
              <a:t>микробов</a:t>
            </a:r>
            <a:r>
              <a:rPr dirty="0"/>
              <a:t>.</a:t>
            </a:r>
          </a:p>
          <a:p>
            <a:pPr>
              <a:defRPr sz="1600"/>
            </a:pPr>
            <a:r>
              <a:rPr dirty="0"/>
              <a:t>КОРЕНЬ ЭЛЕУТЕРОКОККА — </a:t>
            </a:r>
            <a:r>
              <a:rPr dirty="0" err="1"/>
              <a:t>содержащиеся</a:t>
            </a:r>
            <a:r>
              <a:rPr dirty="0"/>
              <a:t> в </a:t>
            </a:r>
            <a:r>
              <a:rPr dirty="0" err="1"/>
              <a:t>корнях</a:t>
            </a:r>
            <a:r>
              <a:rPr dirty="0"/>
              <a:t> </a:t>
            </a:r>
            <a:r>
              <a:rPr dirty="0" err="1"/>
              <a:t>растения</a:t>
            </a:r>
            <a:r>
              <a:rPr dirty="0"/>
              <a:t> </a:t>
            </a:r>
            <a:r>
              <a:rPr dirty="0" err="1"/>
              <a:t>особые</a:t>
            </a:r>
            <a:r>
              <a:rPr dirty="0"/>
              <a:t> </a:t>
            </a:r>
            <a:r>
              <a:rPr dirty="0" err="1"/>
              <a:t>гликозиды</a:t>
            </a:r>
            <a:r>
              <a:rPr dirty="0"/>
              <a:t>–</a:t>
            </a:r>
            <a:r>
              <a:rPr dirty="0" err="1"/>
              <a:t>элеутерозиды</a:t>
            </a:r>
            <a:r>
              <a:rPr dirty="0"/>
              <a:t> </a:t>
            </a:r>
            <a:r>
              <a:rPr dirty="0" err="1"/>
              <a:t>обусловливают</a:t>
            </a:r>
            <a:r>
              <a:rPr dirty="0"/>
              <a:t> </a:t>
            </a:r>
            <a:r>
              <a:rPr dirty="0" err="1"/>
              <a:t>адаптогенные</a:t>
            </a:r>
            <a:r>
              <a:rPr dirty="0"/>
              <a:t> </a:t>
            </a:r>
            <a:r>
              <a:rPr dirty="0" err="1"/>
              <a:t>возможности</a:t>
            </a:r>
            <a:r>
              <a:rPr dirty="0"/>
              <a:t> </a:t>
            </a:r>
            <a:r>
              <a:rPr dirty="0" err="1"/>
              <a:t>растения</a:t>
            </a:r>
            <a:r>
              <a:rPr dirty="0"/>
              <a:t>: </a:t>
            </a:r>
            <a:r>
              <a:rPr dirty="0" err="1"/>
              <a:t>повышают</a:t>
            </a:r>
            <a:r>
              <a:rPr dirty="0"/>
              <a:t> </a:t>
            </a:r>
            <a:r>
              <a:rPr dirty="0" err="1"/>
              <a:t>устойчивость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в </a:t>
            </a:r>
            <a:r>
              <a:rPr dirty="0" err="1"/>
              <a:t>сезон</a:t>
            </a:r>
            <a:r>
              <a:rPr dirty="0"/>
              <a:t> </a:t>
            </a:r>
            <a:r>
              <a:rPr dirty="0" err="1"/>
              <a:t>эпидемий</a:t>
            </a:r>
            <a:r>
              <a:rPr dirty="0"/>
              <a:t>,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перепадах</a:t>
            </a:r>
            <a:r>
              <a:rPr dirty="0"/>
              <a:t> </a:t>
            </a:r>
            <a:r>
              <a:rPr dirty="0" err="1"/>
              <a:t>температур</a:t>
            </a:r>
            <a:r>
              <a:rPr dirty="0"/>
              <a:t>, </a:t>
            </a:r>
            <a:r>
              <a:rPr dirty="0" err="1"/>
              <a:t>переохлаждении</a:t>
            </a:r>
            <a:r>
              <a:rPr dirty="0"/>
              <a:t>, </a:t>
            </a:r>
            <a:r>
              <a:rPr dirty="0" err="1"/>
              <a:t>воздействии</a:t>
            </a:r>
            <a:r>
              <a:rPr dirty="0"/>
              <a:t> </a:t>
            </a:r>
            <a:r>
              <a:rPr dirty="0" err="1"/>
              <a:t>вредных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 </a:t>
            </a:r>
            <a:r>
              <a:rPr dirty="0" err="1"/>
              <a:t>окружающей</a:t>
            </a:r>
            <a:r>
              <a:rPr dirty="0"/>
              <a:t> </a:t>
            </a:r>
            <a:r>
              <a:rPr dirty="0" err="1"/>
              <a:t>среды</a:t>
            </a:r>
            <a:r>
              <a:rPr dirty="0"/>
              <a:t>. </a:t>
            </a:r>
            <a:r>
              <a:rPr dirty="0" err="1"/>
              <a:t>Помогает</a:t>
            </a:r>
            <a:r>
              <a:rPr dirty="0"/>
              <a:t> </a:t>
            </a:r>
            <a:r>
              <a:rPr dirty="0" err="1"/>
              <a:t>восстановлению</a:t>
            </a:r>
            <a:r>
              <a:rPr dirty="0"/>
              <a:t>  </a:t>
            </a:r>
            <a:r>
              <a:rPr dirty="0" err="1"/>
              <a:t>после</a:t>
            </a:r>
            <a:r>
              <a:rPr dirty="0"/>
              <a:t> </a:t>
            </a:r>
            <a:r>
              <a:rPr dirty="0" err="1"/>
              <a:t>перенесенных</a:t>
            </a:r>
            <a:r>
              <a:rPr dirty="0"/>
              <a:t> </a:t>
            </a:r>
            <a:r>
              <a:rPr dirty="0" err="1"/>
              <a:t>заболеваний</a:t>
            </a:r>
            <a:r>
              <a:rPr dirty="0"/>
              <a:t>,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переутомлении</a:t>
            </a:r>
            <a:r>
              <a:rPr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762700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Shape 714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15" name="Shape 71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r>
              <a:rPr dirty="0"/>
              <a:t>ЦВЕТКИ ЛИПЫ - </a:t>
            </a:r>
            <a:r>
              <a:rPr dirty="0" err="1"/>
              <a:t>благодаря</a:t>
            </a:r>
            <a:r>
              <a:rPr dirty="0"/>
              <a:t> </a:t>
            </a:r>
            <a:r>
              <a:rPr dirty="0" err="1"/>
              <a:t>высокому</a:t>
            </a:r>
            <a:r>
              <a:rPr dirty="0"/>
              <a:t> </a:t>
            </a:r>
            <a:r>
              <a:rPr dirty="0" err="1"/>
              <a:t>содержанию</a:t>
            </a:r>
            <a:r>
              <a:rPr dirty="0"/>
              <a:t> </a:t>
            </a:r>
            <a:r>
              <a:rPr dirty="0" err="1"/>
              <a:t>аскорбиновой</a:t>
            </a:r>
            <a:r>
              <a:rPr dirty="0"/>
              <a:t> </a:t>
            </a:r>
            <a:r>
              <a:rPr dirty="0" err="1"/>
              <a:t>кислоты</a:t>
            </a:r>
            <a:r>
              <a:rPr dirty="0"/>
              <a:t> (</a:t>
            </a:r>
            <a:r>
              <a:rPr dirty="0" err="1"/>
              <a:t>ок</a:t>
            </a:r>
            <a:r>
              <a:rPr dirty="0"/>
              <a:t>. 30%) </a:t>
            </a:r>
            <a:r>
              <a:rPr dirty="0" err="1"/>
              <a:t>обладают</a:t>
            </a:r>
            <a:r>
              <a:rPr dirty="0"/>
              <a:t> </a:t>
            </a:r>
            <a:r>
              <a:rPr dirty="0" err="1"/>
              <a:t>способностью</a:t>
            </a:r>
            <a:r>
              <a:rPr dirty="0"/>
              <a:t> </a:t>
            </a:r>
            <a:r>
              <a:rPr dirty="0" err="1"/>
              <a:t>усиливать</a:t>
            </a:r>
            <a:r>
              <a:rPr dirty="0"/>
              <a:t> </a:t>
            </a:r>
            <a:r>
              <a:rPr dirty="0" err="1"/>
              <a:t>защитные</a:t>
            </a:r>
            <a:r>
              <a:rPr dirty="0"/>
              <a:t> </a:t>
            </a:r>
            <a:r>
              <a:rPr dirty="0" err="1"/>
              <a:t>свойства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. </a:t>
            </a:r>
            <a:r>
              <a:rPr dirty="0" err="1"/>
              <a:t>Флавоноиды</a:t>
            </a:r>
            <a:r>
              <a:rPr dirty="0"/>
              <a:t> </a:t>
            </a:r>
            <a:r>
              <a:rPr dirty="0" err="1"/>
              <a:t>помогают</a:t>
            </a:r>
            <a:r>
              <a:rPr dirty="0"/>
              <a:t> </a:t>
            </a:r>
            <a:r>
              <a:rPr dirty="0" err="1"/>
              <a:t>уменьшить</a:t>
            </a:r>
            <a:r>
              <a:rPr dirty="0"/>
              <a:t> </a:t>
            </a:r>
            <a:r>
              <a:rPr dirty="0" err="1"/>
              <a:t>воспаление</a:t>
            </a:r>
            <a:r>
              <a:rPr dirty="0"/>
              <a:t> и </a:t>
            </a:r>
            <a:r>
              <a:rPr dirty="0" err="1"/>
              <a:t>усиливают</a:t>
            </a:r>
            <a:r>
              <a:rPr dirty="0"/>
              <a:t> </a:t>
            </a:r>
            <a:r>
              <a:rPr dirty="0" err="1"/>
              <a:t>потоотделение</a:t>
            </a:r>
            <a:r>
              <a:rPr dirty="0"/>
              <a:t>.</a:t>
            </a:r>
          </a:p>
          <a:p>
            <a:pPr>
              <a:defRPr sz="1600"/>
            </a:pPr>
            <a:r>
              <a:rPr lang="ru-RU" dirty="0"/>
              <a:t>ЦВЕТКИ </a:t>
            </a:r>
            <a:r>
              <a:rPr dirty="0"/>
              <a:t>КАЛЕНДУЛ</a:t>
            </a:r>
            <a:r>
              <a:rPr lang="ru-RU" dirty="0"/>
              <a:t>Ы</a:t>
            </a:r>
            <a:r>
              <a:rPr dirty="0"/>
              <a:t> -  </a:t>
            </a:r>
            <a:r>
              <a:rPr dirty="0" err="1"/>
              <a:t>высокое</a:t>
            </a:r>
            <a:r>
              <a:rPr dirty="0"/>
              <a:t> </a:t>
            </a:r>
            <a:r>
              <a:rPr dirty="0" err="1"/>
              <a:t>содержание</a:t>
            </a:r>
            <a:r>
              <a:rPr dirty="0"/>
              <a:t> </a:t>
            </a:r>
            <a:r>
              <a:rPr dirty="0" err="1"/>
              <a:t>каротиноидов</a:t>
            </a:r>
            <a:r>
              <a:rPr dirty="0"/>
              <a:t>, </a:t>
            </a:r>
            <a:r>
              <a:rPr dirty="0" err="1"/>
              <a:t>эфирных</a:t>
            </a:r>
            <a:r>
              <a:rPr dirty="0"/>
              <a:t> </a:t>
            </a:r>
            <a:r>
              <a:rPr dirty="0" err="1"/>
              <a:t>масел</a:t>
            </a:r>
            <a:r>
              <a:rPr dirty="0"/>
              <a:t>, </a:t>
            </a:r>
            <a:r>
              <a:rPr dirty="0" err="1"/>
              <a:t>флавоноидов</a:t>
            </a:r>
            <a:r>
              <a:rPr dirty="0"/>
              <a:t>, </a:t>
            </a:r>
            <a:r>
              <a:rPr dirty="0" err="1"/>
              <a:t>аскорбиновой</a:t>
            </a:r>
            <a:r>
              <a:rPr dirty="0"/>
              <a:t> </a:t>
            </a:r>
            <a:r>
              <a:rPr dirty="0" err="1"/>
              <a:t>кислоты</a:t>
            </a:r>
            <a:r>
              <a:rPr dirty="0"/>
              <a:t> </a:t>
            </a:r>
            <a:r>
              <a:rPr dirty="0" err="1"/>
              <a:t>помогает</a:t>
            </a:r>
            <a:r>
              <a:rPr dirty="0"/>
              <a:t> </a:t>
            </a:r>
            <a:r>
              <a:rPr dirty="0" err="1"/>
              <a:t>уменьшить</a:t>
            </a:r>
            <a:r>
              <a:rPr dirty="0"/>
              <a:t> </a:t>
            </a:r>
            <a:r>
              <a:rPr dirty="0" err="1"/>
              <a:t>воспалительные</a:t>
            </a:r>
            <a:r>
              <a:rPr dirty="0"/>
              <a:t> </a:t>
            </a:r>
            <a:r>
              <a:rPr dirty="0" err="1"/>
              <a:t>процессы</a:t>
            </a:r>
            <a:r>
              <a:rPr dirty="0"/>
              <a:t>, </a:t>
            </a:r>
            <a:r>
              <a:rPr dirty="0" err="1"/>
              <a:t>укрепляет</a:t>
            </a:r>
            <a:r>
              <a:rPr dirty="0"/>
              <a:t> </a:t>
            </a:r>
            <a:r>
              <a:rPr dirty="0" err="1"/>
              <a:t>капилляры</a:t>
            </a:r>
            <a:r>
              <a:rPr dirty="0"/>
              <a:t>, </a:t>
            </a:r>
            <a:r>
              <a:rPr dirty="0" err="1"/>
              <a:t>способствует</a:t>
            </a:r>
            <a:r>
              <a:rPr dirty="0"/>
              <a:t> </a:t>
            </a:r>
            <a:r>
              <a:rPr dirty="0" err="1"/>
              <a:t>восстановлению</a:t>
            </a:r>
            <a:r>
              <a:rPr dirty="0"/>
              <a:t> </a:t>
            </a:r>
            <a:r>
              <a:rPr dirty="0" err="1"/>
              <a:t>слизистых</a:t>
            </a:r>
            <a:r>
              <a:rPr dirty="0"/>
              <a:t>. </a:t>
            </a:r>
          </a:p>
          <a:p>
            <a:pPr>
              <a:defRPr sz="1600"/>
            </a:pPr>
            <a:r>
              <a:rPr dirty="0"/>
              <a:t>ЛИСТЬЯ КРАПИВЫ - в </a:t>
            </a:r>
            <a:r>
              <a:rPr dirty="0" err="1"/>
              <a:t>сумме</a:t>
            </a:r>
            <a:r>
              <a:rPr dirty="0"/>
              <a:t> </a:t>
            </a:r>
            <a:r>
              <a:rPr dirty="0" err="1"/>
              <a:t>активные</a:t>
            </a:r>
            <a:r>
              <a:rPr dirty="0"/>
              <a:t> </a:t>
            </a:r>
            <a:r>
              <a:rPr dirty="0" err="1"/>
              <a:t>вещества</a:t>
            </a:r>
            <a:r>
              <a:rPr dirty="0"/>
              <a:t> </a:t>
            </a:r>
            <a:r>
              <a:rPr dirty="0" err="1"/>
              <a:t>растения</a:t>
            </a:r>
            <a:r>
              <a:rPr dirty="0"/>
              <a:t> </a:t>
            </a:r>
            <a:r>
              <a:rPr dirty="0" err="1"/>
              <a:t>стимулируют</a:t>
            </a:r>
            <a:r>
              <a:rPr dirty="0"/>
              <a:t> </a:t>
            </a:r>
            <a:r>
              <a:rPr dirty="0" err="1"/>
              <a:t>образование</a:t>
            </a:r>
            <a:r>
              <a:rPr dirty="0"/>
              <a:t> </a:t>
            </a:r>
            <a:r>
              <a:rPr dirty="0" err="1"/>
              <a:t>эритроцитов</a:t>
            </a:r>
            <a:r>
              <a:rPr dirty="0"/>
              <a:t>, </a:t>
            </a:r>
            <a:r>
              <a:rPr dirty="0" err="1"/>
              <a:t>ускоряют</a:t>
            </a:r>
            <a:r>
              <a:rPr dirty="0"/>
              <a:t> </a:t>
            </a:r>
            <a:r>
              <a:rPr dirty="0" err="1"/>
              <a:t>регенерацию</a:t>
            </a:r>
            <a:r>
              <a:rPr dirty="0"/>
              <a:t> </a:t>
            </a:r>
            <a:r>
              <a:rPr dirty="0" err="1"/>
              <a:t>поврежденных</a:t>
            </a:r>
            <a:r>
              <a:rPr dirty="0"/>
              <a:t> </a:t>
            </a:r>
            <a:r>
              <a:rPr dirty="0" err="1"/>
              <a:t>тканей</a:t>
            </a:r>
            <a:r>
              <a:rPr dirty="0"/>
              <a:t>, </a:t>
            </a:r>
            <a:r>
              <a:rPr dirty="0" err="1"/>
              <a:t>препятствуют</a:t>
            </a:r>
            <a:r>
              <a:rPr dirty="0"/>
              <a:t> </a:t>
            </a:r>
            <a:r>
              <a:rPr dirty="0" err="1"/>
              <a:t>размножению</a:t>
            </a:r>
            <a:r>
              <a:rPr dirty="0"/>
              <a:t> </a:t>
            </a:r>
            <a:r>
              <a:rPr dirty="0" err="1"/>
              <a:t>патогенов</a:t>
            </a:r>
            <a:r>
              <a:rPr dirty="0"/>
              <a:t>, а </a:t>
            </a:r>
            <a:r>
              <a:rPr dirty="0" err="1"/>
              <a:t>также</a:t>
            </a:r>
            <a:r>
              <a:rPr dirty="0"/>
              <a:t> </a:t>
            </a:r>
            <a:r>
              <a:rPr dirty="0" err="1"/>
              <a:t>способствуют</a:t>
            </a:r>
            <a:r>
              <a:rPr dirty="0"/>
              <a:t> </a:t>
            </a:r>
            <a:r>
              <a:rPr dirty="0" err="1"/>
              <a:t>активации</a:t>
            </a:r>
            <a:r>
              <a:rPr dirty="0"/>
              <a:t> </a:t>
            </a:r>
            <a:r>
              <a:rPr dirty="0" err="1"/>
              <a:t>естественного</a:t>
            </a:r>
            <a:r>
              <a:rPr dirty="0"/>
              <a:t> (</a:t>
            </a:r>
            <a:r>
              <a:rPr dirty="0" err="1"/>
              <a:t>врожденного</a:t>
            </a:r>
            <a:r>
              <a:rPr dirty="0"/>
              <a:t>) </a:t>
            </a:r>
            <a:r>
              <a:rPr dirty="0" err="1"/>
              <a:t>иммунитета</a:t>
            </a:r>
            <a:r>
              <a:rPr dirty="0"/>
              <a:t>. </a:t>
            </a:r>
          </a:p>
          <a:p>
            <a:pPr>
              <a:defRPr sz="1600"/>
            </a:pPr>
            <a:r>
              <a:rPr dirty="0"/>
              <a:t>ПЛОД</a:t>
            </a:r>
            <a:r>
              <a:rPr lang="ru-RU" dirty="0"/>
              <a:t>Ы</a:t>
            </a:r>
            <a:r>
              <a:rPr dirty="0"/>
              <a:t> ШИПОВНИКА - </a:t>
            </a:r>
            <a:r>
              <a:rPr dirty="0" err="1"/>
              <a:t>биологическая</a:t>
            </a:r>
            <a:r>
              <a:rPr dirty="0"/>
              <a:t> </a:t>
            </a:r>
            <a:r>
              <a:rPr dirty="0" err="1"/>
              <a:t>активность</a:t>
            </a:r>
            <a:r>
              <a:rPr dirty="0"/>
              <a:t> </a:t>
            </a:r>
            <a:r>
              <a:rPr dirty="0" err="1"/>
              <a:t>плодов</a:t>
            </a:r>
            <a:r>
              <a:rPr dirty="0"/>
              <a:t> </a:t>
            </a:r>
            <a:r>
              <a:rPr dirty="0" err="1"/>
              <a:t>растения</a:t>
            </a:r>
            <a:r>
              <a:rPr dirty="0"/>
              <a:t> </a:t>
            </a:r>
            <a:r>
              <a:rPr dirty="0" err="1"/>
              <a:t>определяется</a:t>
            </a:r>
            <a:r>
              <a:rPr dirty="0"/>
              <a:t> </a:t>
            </a:r>
            <a:r>
              <a:rPr dirty="0" err="1"/>
              <a:t>аскорбиновой</a:t>
            </a:r>
            <a:r>
              <a:rPr dirty="0"/>
              <a:t> </a:t>
            </a:r>
            <a:r>
              <a:rPr dirty="0" err="1"/>
              <a:t>кислотой</a:t>
            </a:r>
            <a:r>
              <a:rPr dirty="0"/>
              <a:t>, </a:t>
            </a:r>
            <a:r>
              <a:rPr dirty="0" err="1"/>
              <a:t>способствует</a:t>
            </a:r>
            <a:r>
              <a:rPr dirty="0"/>
              <a:t> </a:t>
            </a:r>
            <a:r>
              <a:rPr dirty="0" err="1"/>
              <a:t>повышению</a:t>
            </a:r>
            <a:r>
              <a:rPr dirty="0"/>
              <a:t> </a:t>
            </a:r>
            <a:r>
              <a:rPr dirty="0" err="1"/>
              <a:t>неспецифической</a:t>
            </a:r>
            <a:r>
              <a:rPr dirty="0"/>
              <a:t> </a:t>
            </a:r>
            <a:r>
              <a:rPr dirty="0" err="1"/>
              <a:t>резистентности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, </a:t>
            </a:r>
            <a:r>
              <a:rPr dirty="0" err="1"/>
              <a:t>усилению</a:t>
            </a:r>
            <a:r>
              <a:rPr dirty="0"/>
              <a:t> </a:t>
            </a:r>
            <a:r>
              <a:rPr dirty="0" err="1"/>
              <a:t>регенерации</a:t>
            </a:r>
            <a:r>
              <a:rPr dirty="0"/>
              <a:t> </a:t>
            </a:r>
            <a:r>
              <a:rPr dirty="0" err="1"/>
              <a:t>тканей</a:t>
            </a:r>
            <a:r>
              <a:rPr dirty="0"/>
              <a:t> и </a:t>
            </a:r>
            <a:r>
              <a:rPr dirty="0" err="1"/>
              <a:t>синтезу</a:t>
            </a:r>
            <a:r>
              <a:rPr dirty="0"/>
              <a:t> </a:t>
            </a:r>
            <a:r>
              <a:rPr dirty="0" err="1"/>
              <a:t>гормонов</a:t>
            </a:r>
            <a:r>
              <a:rPr dirty="0"/>
              <a:t>, </a:t>
            </a:r>
            <a:r>
              <a:rPr dirty="0" err="1"/>
              <a:t>уменьшению</a:t>
            </a:r>
            <a:r>
              <a:rPr dirty="0"/>
              <a:t> </a:t>
            </a:r>
            <a:r>
              <a:rPr dirty="0" err="1"/>
              <a:t>проницаемости</a:t>
            </a:r>
            <a:r>
              <a:rPr dirty="0"/>
              <a:t> </a:t>
            </a:r>
            <a:r>
              <a:rPr dirty="0" err="1"/>
              <a:t>сосудов</a:t>
            </a:r>
            <a:r>
              <a:rPr dirty="0"/>
              <a:t>.</a:t>
            </a:r>
          </a:p>
          <a:p>
            <a:pPr>
              <a:defRPr sz="1600"/>
            </a:pPr>
            <a:r>
              <a:rPr dirty="0"/>
              <a:t>ЯГОДЫ ОБЛЕПИХИ - </a:t>
            </a:r>
            <a:r>
              <a:rPr dirty="0" err="1"/>
              <a:t>кладовая</a:t>
            </a:r>
            <a:r>
              <a:rPr dirty="0"/>
              <a:t> </a:t>
            </a:r>
            <a:r>
              <a:rPr dirty="0" err="1"/>
              <a:t>полезных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активно</a:t>
            </a:r>
            <a:r>
              <a:rPr dirty="0"/>
              <a:t> </a:t>
            </a:r>
            <a:r>
              <a:rPr dirty="0" err="1"/>
              <a:t>используются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укрепления</a:t>
            </a:r>
            <a:r>
              <a:rPr dirty="0"/>
              <a:t> </a:t>
            </a:r>
            <a:r>
              <a:rPr dirty="0" err="1"/>
              <a:t>защитных</a:t>
            </a:r>
            <a:r>
              <a:rPr dirty="0"/>
              <a:t> </a:t>
            </a:r>
            <a:r>
              <a:rPr dirty="0" err="1"/>
              <a:t>сил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(</a:t>
            </a:r>
            <a:r>
              <a:rPr dirty="0" err="1"/>
              <a:t>особенно</a:t>
            </a:r>
            <a:r>
              <a:rPr dirty="0"/>
              <a:t> в </a:t>
            </a:r>
            <a:r>
              <a:rPr dirty="0" err="1"/>
              <a:t>период</a:t>
            </a:r>
            <a:r>
              <a:rPr dirty="0"/>
              <a:t> </a:t>
            </a:r>
            <a:r>
              <a:rPr dirty="0" err="1"/>
              <a:t>простуд</a:t>
            </a:r>
            <a:r>
              <a:rPr dirty="0"/>
              <a:t>),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ускорения</a:t>
            </a:r>
            <a:r>
              <a:rPr dirty="0"/>
              <a:t> </a:t>
            </a:r>
            <a:r>
              <a:rPr dirty="0" err="1"/>
              <a:t>заживления</a:t>
            </a:r>
            <a:r>
              <a:rPr dirty="0"/>
              <a:t> </a:t>
            </a:r>
            <a:r>
              <a:rPr dirty="0" err="1"/>
              <a:t>язв</a:t>
            </a:r>
            <a:r>
              <a:rPr dirty="0"/>
              <a:t>, </a:t>
            </a:r>
            <a:r>
              <a:rPr dirty="0" err="1"/>
              <a:t>ран</a:t>
            </a:r>
            <a:r>
              <a:rPr dirty="0"/>
              <a:t>, </a:t>
            </a:r>
            <a:r>
              <a:rPr dirty="0" err="1"/>
              <a:t>эрозий</a:t>
            </a:r>
            <a:r>
              <a:rPr dirty="0"/>
              <a:t>,  </a:t>
            </a:r>
            <a:r>
              <a:rPr dirty="0" err="1"/>
              <a:t>обладают</a:t>
            </a:r>
            <a:r>
              <a:rPr dirty="0"/>
              <a:t> </a:t>
            </a:r>
            <a:r>
              <a:rPr dirty="0" err="1"/>
              <a:t>антиоксидантными</a:t>
            </a:r>
            <a:r>
              <a:rPr dirty="0"/>
              <a:t>  и </a:t>
            </a:r>
            <a:r>
              <a:rPr dirty="0" err="1"/>
              <a:t>адаптогенными</a:t>
            </a:r>
            <a:r>
              <a:rPr dirty="0"/>
              <a:t> </a:t>
            </a:r>
            <a:r>
              <a:rPr dirty="0" err="1"/>
              <a:t>свойствами</a:t>
            </a:r>
            <a:r>
              <a:rPr dirty="0"/>
              <a:t>, </a:t>
            </a:r>
            <a:r>
              <a:rPr dirty="0" err="1"/>
              <a:t>ускоряют</a:t>
            </a:r>
            <a:r>
              <a:rPr dirty="0"/>
              <a:t> </a:t>
            </a:r>
            <a:r>
              <a:rPr dirty="0" err="1"/>
              <a:t>выведение</a:t>
            </a:r>
            <a:r>
              <a:rPr dirty="0"/>
              <a:t> </a:t>
            </a:r>
            <a:r>
              <a:rPr dirty="0" err="1"/>
              <a:t>вредных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5967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8" name="Shape 22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r>
              <a:rPr dirty="0" err="1"/>
              <a:t>Грибы</a:t>
            </a:r>
            <a:r>
              <a:rPr dirty="0"/>
              <a:t> </a:t>
            </a:r>
            <a:r>
              <a:rPr dirty="0" err="1"/>
              <a:t>имеют</a:t>
            </a:r>
            <a:r>
              <a:rPr dirty="0"/>
              <a:t> </a:t>
            </a:r>
            <a:r>
              <a:rPr dirty="0" err="1"/>
              <a:t>более</a:t>
            </a:r>
            <a:r>
              <a:rPr dirty="0"/>
              <a:t> </a:t>
            </a:r>
            <a:r>
              <a:rPr dirty="0" err="1"/>
              <a:t>сложное</a:t>
            </a:r>
            <a:r>
              <a:rPr dirty="0"/>
              <a:t> </a:t>
            </a:r>
            <a:r>
              <a:rPr dirty="0" err="1"/>
              <a:t>строение</a:t>
            </a:r>
            <a:r>
              <a:rPr dirty="0"/>
              <a:t> и </a:t>
            </a:r>
            <a:r>
              <a:rPr dirty="0" err="1"/>
              <a:t>являются</a:t>
            </a:r>
            <a:r>
              <a:rPr dirty="0"/>
              <a:t> </a:t>
            </a:r>
            <a:r>
              <a:rPr dirty="0" err="1"/>
              <a:t>одними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самых</a:t>
            </a:r>
            <a:r>
              <a:rPr dirty="0"/>
              <a:t> </a:t>
            </a:r>
            <a:r>
              <a:rPr dirty="0" err="1"/>
              <a:t>стойких</a:t>
            </a:r>
            <a:r>
              <a:rPr dirty="0"/>
              <a:t> </a:t>
            </a:r>
            <a:r>
              <a:rPr dirty="0" err="1"/>
              <a:t>микроорганизмов</a:t>
            </a:r>
            <a:r>
              <a:rPr dirty="0"/>
              <a:t> в </a:t>
            </a:r>
            <a:r>
              <a:rPr dirty="0" err="1"/>
              <a:t>нашем</a:t>
            </a:r>
            <a:r>
              <a:rPr dirty="0"/>
              <a:t> </a:t>
            </a:r>
            <a:r>
              <a:rPr dirty="0" err="1"/>
              <a:t>мире</a:t>
            </a:r>
            <a:r>
              <a:rPr dirty="0"/>
              <a:t> –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роста</a:t>
            </a:r>
            <a:r>
              <a:rPr dirty="0"/>
              <a:t> и </a:t>
            </a:r>
            <a:r>
              <a:rPr dirty="0" err="1"/>
              <a:t>развития</a:t>
            </a:r>
            <a:r>
              <a:rPr dirty="0"/>
              <a:t> </a:t>
            </a:r>
            <a:r>
              <a:rPr dirty="0" err="1"/>
              <a:t>им</a:t>
            </a:r>
            <a:r>
              <a:rPr dirty="0"/>
              <a:t> </a:t>
            </a:r>
            <a:r>
              <a:rPr dirty="0" err="1"/>
              <a:t>нужна</a:t>
            </a:r>
            <a:r>
              <a:rPr dirty="0"/>
              <a:t> </a:t>
            </a:r>
            <a:r>
              <a:rPr dirty="0" err="1"/>
              <a:t>только</a:t>
            </a:r>
            <a:r>
              <a:rPr dirty="0"/>
              <a:t> </a:t>
            </a:r>
            <a:r>
              <a:rPr dirty="0" err="1"/>
              <a:t>влага</a:t>
            </a:r>
            <a:r>
              <a:rPr dirty="0"/>
              <a:t>.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данным</a:t>
            </a:r>
            <a:r>
              <a:rPr dirty="0"/>
              <a:t> ВОЗ, 1/5 </a:t>
            </a:r>
            <a:r>
              <a:rPr dirty="0" err="1"/>
              <a:t>населения</a:t>
            </a:r>
            <a:r>
              <a:rPr dirty="0"/>
              <a:t> </a:t>
            </a:r>
            <a:r>
              <a:rPr dirty="0" err="1"/>
              <a:t>всей</a:t>
            </a:r>
            <a:r>
              <a:rPr dirty="0"/>
              <a:t> </a:t>
            </a:r>
            <a:r>
              <a:rPr dirty="0" err="1"/>
              <a:t>Земли</a:t>
            </a:r>
            <a:r>
              <a:rPr dirty="0"/>
              <a:t> </a:t>
            </a:r>
            <a:r>
              <a:rPr dirty="0" err="1"/>
              <a:t>страдает</a:t>
            </a:r>
            <a:r>
              <a:rPr dirty="0"/>
              <a:t> </a:t>
            </a:r>
            <a:r>
              <a:rPr dirty="0" err="1"/>
              <a:t>грибковыми</a:t>
            </a:r>
            <a:r>
              <a:rPr dirty="0"/>
              <a:t> </a:t>
            </a:r>
            <a:r>
              <a:rPr dirty="0" err="1"/>
              <a:t>заболеваниями</a:t>
            </a:r>
            <a:r>
              <a:rPr dirty="0"/>
              <a:t> </a:t>
            </a:r>
            <a:r>
              <a:rPr dirty="0" err="1"/>
              <a:t>кожи</a:t>
            </a:r>
            <a:r>
              <a:rPr dirty="0"/>
              <a:t>. </a:t>
            </a:r>
          </a:p>
          <a:p>
            <a:pPr>
              <a:defRPr sz="1600"/>
            </a:pP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восприимчивость</a:t>
            </a:r>
            <a:r>
              <a:rPr dirty="0"/>
              <a:t> к </a:t>
            </a:r>
            <a:r>
              <a:rPr dirty="0" err="1"/>
              <a:t>грибам</a:t>
            </a:r>
            <a:r>
              <a:rPr dirty="0"/>
              <a:t>  </a:t>
            </a:r>
            <a:r>
              <a:rPr lang="ru-RU" dirty="0"/>
              <a:t>также </a:t>
            </a:r>
            <a:r>
              <a:rPr dirty="0" err="1"/>
              <a:t>влияет</a:t>
            </a:r>
            <a:r>
              <a:rPr dirty="0"/>
              <a:t> </a:t>
            </a:r>
            <a:r>
              <a:rPr dirty="0" err="1"/>
              <a:t>бесконтрольное</a:t>
            </a:r>
            <a:r>
              <a:rPr dirty="0"/>
              <a:t> </a:t>
            </a:r>
            <a:r>
              <a:rPr lang="ru-RU" dirty="0"/>
              <a:t>применение</a:t>
            </a:r>
            <a:r>
              <a:rPr dirty="0"/>
              <a:t> </a:t>
            </a:r>
            <a:r>
              <a:rPr dirty="0" err="1"/>
              <a:t>антибиотиков</a:t>
            </a:r>
            <a:r>
              <a:rPr dirty="0"/>
              <a:t>, </a:t>
            </a:r>
            <a:r>
              <a:rPr dirty="0" err="1"/>
              <a:t>противомикробных</a:t>
            </a:r>
            <a:r>
              <a:rPr dirty="0"/>
              <a:t> </a:t>
            </a:r>
            <a:r>
              <a:rPr dirty="0" err="1"/>
              <a:t>препаратов</a:t>
            </a:r>
            <a:r>
              <a:rPr dirty="0"/>
              <a:t>. </a:t>
            </a:r>
          </a:p>
          <a:p>
            <a:pPr>
              <a:defRPr sz="1600"/>
            </a:pP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может</a:t>
            </a:r>
            <a:r>
              <a:rPr dirty="0"/>
              <a:t> </a:t>
            </a:r>
            <a:r>
              <a:rPr dirty="0" err="1"/>
              <a:t>вызывать</a:t>
            </a:r>
            <a:r>
              <a:rPr dirty="0"/>
              <a:t> </a:t>
            </a:r>
            <a:r>
              <a:rPr dirty="0" err="1"/>
              <a:t>адаптацию</a:t>
            </a:r>
            <a:r>
              <a:rPr dirty="0"/>
              <a:t> </a:t>
            </a:r>
            <a:r>
              <a:rPr dirty="0" err="1"/>
              <a:t>грибов</a:t>
            </a:r>
            <a:r>
              <a:rPr dirty="0"/>
              <a:t> и </a:t>
            </a:r>
            <a:r>
              <a:rPr dirty="0" err="1"/>
              <a:t>выработку</a:t>
            </a:r>
            <a:r>
              <a:rPr dirty="0"/>
              <a:t> у </a:t>
            </a:r>
            <a:r>
              <a:rPr dirty="0" err="1"/>
              <a:t>них</a:t>
            </a:r>
            <a:r>
              <a:rPr dirty="0"/>
              <a:t> </a:t>
            </a:r>
            <a:r>
              <a:rPr dirty="0" err="1"/>
              <a:t>иммунитета</a:t>
            </a:r>
            <a:r>
              <a:rPr dirty="0"/>
              <a:t> </a:t>
            </a:r>
            <a:r>
              <a:rPr dirty="0" err="1"/>
              <a:t>против</a:t>
            </a:r>
            <a:r>
              <a:rPr dirty="0"/>
              <a:t> </a:t>
            </a:r>
            <a:r>
              <a:rPr dirty="0" err="1"/>
              <a:t>определенных</a:t>
            </a:r>
            <a:r>
              <a:rPr dirty="0"/>
              <a:t> </a:t>
            </a:r>
            <a:r>
              <a:rPr dirty="0" err="1"/>
              <a:t>действующих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 в </a:t>
            </a:r>
            <a:r>
              <a:rPr dirty="0" err="1"/>
              <a:t>препаратах</a:t>
            </a:r>
            <a:r>
              <a:rPr dirty="0"/>
              <a:t>, </a:t>
            </a:r>
            <a:r>
              <a:rPr dirty="0" err="1"/>
              <a:t>из-за</a:t>
            </a:r>
            <a:r>
              <a:rPr dirty="0"/>
              <a:t> </a:t>
            </a:r>
            <a:r>
              <a:rPr dirty="0" err="1"/>
              <a:t>чего</a:t>
            </a:r>
            <a:r>
              <a:rPr dirty="0"/>
              <a:t> </a:t>
            </a:r>
            <a:r>
              <a:rPr dirty="0" err="1"/>
              <a:t>лечение</a:t>
            </a:r>
            <a:r>
              <a:rPr dirty="0"/>
              <a:t> </a:t>
            </a:r>
            <a:r>
              <a:rPr dirty="0" err="1"/>
              <a:t>становится</a:t>
            </a:r>
            <a:r>
              <a:rPr dirty="0"/>
              <a:t> </a:t>
            </a:r>
            <a:r>
              <a:rPr lang="ru-RU" dirty="0"/>
              <a:t>малоэффективным и </a:t>
            </a:r>
            <a:r>
              <a:rPr dirty="0" err="1"/>
              <a:t>затруднительным</a:t>
            </a:r>
            <a:r>
              <a:rPr dirty="0"/>
              <a:t>.</a:t>
            </a:r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 err="1"/>
              <a:t>Грибы</a:t>
            </a:r>
            <a:r>
              <a:rPr dirty="0"/>
              <a:t> </a:t>
            </a:r>
            <a:r>
              <a:rPr dirty="0" err="1"/>
              <a:t>умеют</a:t>
            </a:r>
            <a:r>
              <a:rPr dirty="0"/>
              <a:t> </a:t>
            </a:r>
            <a:r>
              <a:rPr dirty="0" err="1"/>
              <a:t>отлично</a:t>
            </a:r>
            <a:r>
              <a:rPr dirty="0"/>
              <a:t> </a:t>
            </a:r>
            <a:r>
              <a:rPr dirty="0" err="1"/>
              <a:t>адаптироваться</a:t>
            </a:r>
            <a:r>
              <a:rPr dirty="0"/>
              <a:t> – </a:t>
            </a:r>
            <a:r>
              <a:rPr dirty="0" err="1"/>
              <a:t>известны</a:t>
            </a:r>
            <a:r>
              <a:rPr dirty="0"/>
              <a:t> </a:t>
            </a:r>
            <a:r>
              <a:rPr dirty="0" err="1"/>
              <a:t>случаи</a:t>
            </a:r>
            <a:r>
              <a:rPr dirty="0"/>
              <a:t>, </a:t>
            </a:r>
            <a:r>
              <a:rPr dirty="0" err="1"/>
              <a:t>когда</a:t>
            </a:r>
            <a:r>
              <a:rPr dirty="0"/>
              <a:t> </a:t>
            </a:r>
            <a:r>
              <a:rPr dirty="0" err="1"/>
              <a:t>они</a:t>
            </a:r>
            <a:r>
              <a:rPr dirty="0"/>
              <a:t> </a:t>
            </a:r>
            <a:r>
              <a:rPr dirty="0" err="1"/>
              <a:t>начинают</a:t>
            </a:r>
            <a:r>
              <a:rPr dirty="0"/>
              <a:t> </a:t>
            </a:r>
            <a:r>
              <a:rPr dirty="0" err="1"/>
              <a:t>питаться</a:t>
            </a:r>
            <a:r>
              <a:rPr dirty="0"/>
              <a:t> </a:t>
            </a:r>
            <a:r>
              <a:rPr dirty="0" err="1"/>
              <a:t>препаратами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были</a:t>
            </a:r>
            <a:r>
              <a:rPr dirty="0"/>
              <a:t> </a:t>
            </a:r>
            <a:r>
              <a:rPr dirty="0" err="1"/>
              <a:t>созданы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борьбы</a:t>
            </a:r>
            <a:r>
              <a:rPr dirty="0"/>
              <a:t> с </a:t>
            </a:r>
            <a:r>
              <a:rPr dirty="0" err="1"/>
              <a:t>ними</a:t>
            </a:r>
            <a:r>
              <a:rPr dirty="0"/>
              <a:t> 15-20 </a:t>
            </a:r>
            <a:r>
              <a:rPr dirty="0" err="1"/>
              <a:t>лет</a:t>
            </a:r>
            <a:r>
              <a:rPr dirty="0"/>
              <a:t> </a:t>
            </a:r>
            <a:r>
              <a:rPr dirty="0" err="1"/>
              <a:t>назад</a:t>
            </a:r>
            <a:r>
              <a:rPr dirty="0"/>
              <a:t>. </a:t>
            </a:r>
            <a:r>
              <a:rPr dirty="0" err="1"/>
              <a:t>Использование</a:t>
            </a:r>
            <a:r>
              <a:rPr dirty="0"/>
              <a:t> </a:t>
            </a:r>
            <a:r>
              <a:rPr dirty="0" err="1"/>
              <a:t>всевозможных</a:t>
            </a:r>
            <a:r>
              <a:rPr dirty="0"/>
              <a:t> </a:t>
            </a:r>
            <a:r>
              <a:rPr dirty="0" err="1"/>
              <a:t>фунгицидов</a:t>
            </a:r>
            <a:r>
              <a:rPr dirty="0"/>
              <a:t> в </a:t>
            </a:r>
            <a:r>
              <a:rPr dirty="0" err="1"/>
              <a:t>качестве</a:t>
            </a:r>
            <a:r>
              <a:rPr dirty="0"/>
              <a:t> </a:t>
            </a:r>
            <a:r>
              <a:rPr dirty="0" err="1"/>
              <a:t>удобрений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полях</a:t>
            </a:r>
            <a:r>
              <a:rPr dirty="0"/>
              <a:t> </a:t>
            </a:r>
            <a:r>
              <a:rPr dirty="0" err="1"/>
              <a:t>также</a:t>
            </a:r>
            <a:r>
              <a:rPr dirty="0"/>
              <a:t> </a:t>
            </a:r>
            <a:r>
              <a:rPr dirty="0" err="1"/>
              <a:t>повышает</a:t>
            </a:r>
            <a:r>
              <a:rPr dirty="0"/>
              <a:t> </a:t>
            </a:r>
            <a:r>
              <a:rPr dirty="0" err="1"/>
              <a:t>резистентность</a:t>
            </a:r>
            <a:r>
              <a:rPr dirty="0"/>
              <a:t> </a:t>
            </a:r>
            <a:r>
              <a:rPr dirty="0" err="1"/>
              <a:t>грибов</a:t>
            </a:r>
            <a:r>
              <a:rPr dirty="0"/>
              <a:t> к </a:t>
            </a:r>
            <a:r>
              <a:rPr dirty="0" err="1"/>
              <a:t>лечению</a:t>
            </a:r>
            <a:r>
              <a:rPr dirty="0"/>
              <a:t>. </a:t>
            </a:r>
            <a:r>
              <a:rPr dirty="0" err="1"/>
              <a:t>Грибы</a:t>
            </a:r>
            <a:r>
              <a:rPr dirty="0"/>
              <a:t> </a:t>
            </a:r>
            <a:r>
              <a:rPr dirty="0" err="1"/>
              <a:t>мутируют</a:t>
            </a:r>
            <a:r>
              <a:rPr dirty="0"/>
              <a:t> в </a:t>
            </a:r>
            <a:r>
              <a:rPr dirty="0" err="1"/>
              <a:t>более</a:t>
            </a:r>
            <a:r>
              <a:rPr dirty="0"/>
              <a:t> </a:t>
            </a:r>
            <a:r>
              <a:rPr dirty="0" err="1"/>
              <a:t>совершенные</a:t>
            </a:r>
            <a:r>
              <a:rPr dirty="0"/>
              <a:t> </a:t>
            </a:r>
            <a:r>
              <a:rPr dirty="0" err="1"/>
              <a:t>формы</a:t>
            </a:r>
            <a:r>
              <a:rPr dirty="0"/>
              <a:t>. </a:t>
            </a:r>
            <a:r>
              <a:rPr dirty="0" err="1"/>
              <a:t>Грибок</a:t>
            </a:r>
            <a:r>
              <a:rPr dirty="0"/>
              <a:t> </a:t>
            </a:r>
            <a:r>
              <a:rPr dirty="0" err="1"/>
              <a:t>всегда</a:t>
            </a:r>
            <a:r>
              <a:rPr dirty="0"/>
              <a:t> </a:t>
            </a:r>
            <a:r>
              <a:rPr dirty="0" err="1"/>
              <a:t>питается</a:t>
            </a:r>
            <a:r>
              <a:rPr dirty="0"/>
              <a:t> </a:t>
            </a:r>
            <a:r>
              <a:rPr dirty="0" err="1"/>
              <a:t>тем</a:t>
            </a:r>
            <a:r>
              <a:rPr dirty="0"/>
              <a:t>,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он</a:t>
            </a:r>
            <a:r>
              <a:rPr dirty="0"/>
              <a:t> </a:t>
            </a:r>
            <a:r>
              <a:rPr dirty="0" err="1"/>
              <a:t>приземлился</a:t>
            </a:r>
            <a:r>
              <a:rPr dirty="0"/>
              <a:t>, </a:t>
            </a:r>
            <a:r>
              <a:rPr dirty="0" err="1"/>
              <a:t>разрушает</a:t>
            </a:r>
            <a:r>
              <a:rPr dirty="0"/>
              <a:t> </a:t>
            </a:r>
            <a:r>
              <a:rPr dirty="0" err="1"/>
              <a:t>то</a:t>
            </a:r>
            <a:r>
              <a:rPr dirty="0"/>
              <a:t>,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чем</a:t>
            </a:r>
            <a:r>
              <a:rPr dirty="0"/>
              <a:t> </a:t>
            </a:r>
            <a:r>
              <a:rPr dirty="0" err="1"/>
              <a:t>паразитирует</a:t>
            </a:r>
            <a:r>
              <a:rPr dirty="0"/>
              <a:t> – </a:t>
            </a:r>
            <a:r>
              <a:rPr dirty="0" err="1"/>
              <a:t>кожу</a:t>
            </a:r>
            <a:r>
              <a:rPr dirty="0"/>
              <a:t>, </a:t>
            </a:r>
            <a:r>
              <a:rPr dirty="0" err="1"/>
              <a:t>ногти</a:t>
            </a:r>
            <a:r>
              <a:rPr dirty="0"/>
              <a:t>, </a:t>
            </a:r>
            <a:r>
              <a:rPr dirty="0" err="1"/>
              <a:t>волосы</a:t>
            </a:r>
            <a:r>
              <a:rPr dirty="0"/>
              <a:t>, </a:t>
            </a:r>
            <a:r>
              <a:rPr dirty="0" err="1"/>
              <a:t>внутренние</a:t>
            </a:r>
            <a:r>
              <a:rPr dirty="0"/>
              <a:t> </a:t>
            </a:r>
            <a:r>
              <a:rPr dirty="0" err="1"/>
              <a:t>органы</a:t>
            </a:r>
            <a:r>
              <a:rPr dirty="0"/>
              <a:t>. </a:t>
            </a:r>
            <a:r>
              <a:rPr dirty="0" err="1"/>
              <a:t>Чужеродные</a:t>
            </a:r>
            <a:r>
              <a:rPr dirty="0"/>
              <a:t> </a:t>
            </a:r>
            <a:r>
              <a:rPr dirty="0" err="1"/>
              <a:t>грибы</a:t>
            </a:r>
            <a:r>
              <a:rPr dirty="0"/>
              <a:t> </a:t>
            </a:r>
            <a:r>
              <a:rPr dirty="0" err="1"/>
              <a:t>создают</a:t>
            </a:r>
            <a:r>
              <a:rPr dirty="0"/>
              <a:t> </a:t>
            </a:r>
            <a:r>
              <a:rPr dirty="0" err="1"/>
              <a:t>свою</a:t>
            </a:r>
            <a:r>
              <a:rPr dirty="0"/>
              <a:t> </a:t>
            </a:r>
            <a:r>
              <a:rPr dirty="0" err="1"/>
              <a:t>среду</a:t>
            </a:r>
            <a:r>
              <a:rPr dirty="0"/>
              <a:t> </a:t>
            </a:r>
            <a:r>
              <a:rPr dirty="0" err="1"/>
              <a:t>обитания</a:t>
            </a:r>
            <a:r>
              <a:rPr dirty="0"/>
              <a:t>, </a:t>
            </a:r>
            <a:r>
              <a:rPr dirty="0" err="1"/>
              <a:t>подстраивая</a:t>
            </a:r>
            <a:r>
              <a:rPr dirty="0"/>
              <a:t> </a:t>
            </a:r>
            <a:r>
              <a:rPr dirty="0" err="1"/>
              <a:t>организм</a:t>
            </a:r>
            <a:r>
              <a:rPr dirty="0"/>
              <a:t> </a:t>
            </a:r>
            <a:r>
              <a:rPr dirty="0" err="1"/>
              <a:t>человека</a:t>
            </a:r>
            <a:r>
              <a:rPr dirty="0"/>
              <a:t> </a:t>
            </a:r>
            <a:r>
              <a:rPr dirty="0" err="1"/>
              <a:t>под</a:t>
            </a:r>
            <a:r>
              <a:rPr dirty="0"/>
              <a:t> </a:t>
            </a:r>
            <a:r>
              <a:rPr dirty="0" err="1"/>
              <a:t>себя</a:t>
            </a:r>
            <a:r>
              <a:rPr dirty="0"/>
              <a:t>.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этом</a:t>
            </a:r>
            <a:r>
              <a:rPr dirty="0"/>
              <a:t> </a:t>
            </a:r>
            <a:r>
              <a:rPr dirty="0" err="1"/>
              <a:t>здоровая</a:t>
            </a:r>
            <a:r>
              <a:rPr dirty="0"/>
              <a:t> </a:t>
            </a:r>
            <a:r>
              <a:rPr dirty="0" err="1"/>
              <a:t>микрофлора</a:t>
            </a:r>
            <a:r>
              <a:rPr dirty="0"/>
              <a:t> </a:t>
            </a:r>
            <a:r>
              <a:rPr dirty="0" err="1"/>
              <a:t>угнетается</a:t>
            </a:r>
            <a:r>
              <a:rPr dirty="0"/>
              <a:t>, </a:t>
            </a:r>
            <a:r>
              <a:rPr dirty="0" err="1"/>
              <a:t>выделяются</a:t>
            </a:r>
            <a:r>
              <a:rPr dirty="0"/>
              <a:t> </a:t>
            </a:r>
            <a:r>
              <a:rPr dirty="0" err="1"/>
              <a:t>микотоксины</a:t>
            </a:r>
            <a:r>
              <a:rPr dirty="0"/>
              <a:t>. </a:t>
            </a:r>
            <a:r>
              <a:rPr dirty="0" err="1"/>
              <a:t>Организм</a:t>
            </a:r>
            <a:r>
              <a:rPr dirty="0"/>
              <a:t> </a:t>
            </a:r>
            <a:r>
              <a:rPr dirty="0" err="1"/>
              <a:t>становится</a:t>
            </a:r>
            <a:r>
              <a:rPr dirty="0"/>
              <a:t> </a:t>
            </a:r>
            <a:r>
              <a:rPr dirty="0" err="1"/>
              <a:t>легкодоступным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чужеродных</a:t>
            </a:r>
            <a:r>
              <a:rPr dirty="0"/>
              <a:t> </a:t>
            </a:r>
            <a:r>
              <a:rPr dirty="0" err="1"/>
              <a:t>бактерий</a:t>
            </a:r>
            <a:r>
              <a:rPr dirty="0"/>
              <a:t> и </a:t>
            </a:r>
            <a:r>
              <a:rPr dirty="0" err="1"/>
              <a:t>вирусов</a:t>
            </a:r>
            <a:r>
              <a:rPr dirty="0"/>
              <a:t>, </a:t>
            </a:r>
            <a:r>
              <a:rPr dirty="0" err="1"/>
              <a:t>создается</a:t>
            </a:r>
            <a:r>
              <a:rPr dirty="0"/>
              <a:t> </a:t>
            </a:r>
            <a:r>
              <a:rPr dirty="0" err="1"/>
              <a:t>благоприятная</a:t>
            </a:r>
            <a:r>
              <a:rPr dirty="0"/>
              <a:t> </a:t>
            </a:r>
            <a:r>
              <a:rPr dirty="0" err="1"/>
              <a:t>среда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онкологических</a:t>
            </a:r>
            <a:r>
              <a:rPr dirty="0"/>
              <a:t> </a:t>
            </a:r>
            <a:r>
              <a:rPr dirty="0" err="1"/>
              <a:t>заболеваний</a:t>
            </a:r>
            <a:r>
              <a:rPr dirty="0"/>
              <a:t>. </a:t>
            </a:r>
          </a:p>
          <a:p>
            <a:pPr>
              <a:defRPr sz="1600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8707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4" name="Shape 2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r>
              <a:rPr b="1" dirty="0" err="1"/>
              <a:t>Вирусы</a:t>
            </a:r>
            <a:r>
              <a:rPr dirty="0"/>
              <a:t> — </a:t>
            </a:r>
            <a:r>
              <a:rPr dirty="0" err="1"/>
              <a:t>мельчайшие</a:t>
            </a:r>
            <a:r>
              <a:rPr dirty="0"/>
              <a:t> </a:t>
            </a:r>
            <a:r>
              <a:rPr dirty="0" err="1"/>
              <a:t>возбудители</a:t>
            </a:r>
            <a:r>
              <a:rPr dirty="0"/>
              <a:t> </a:t>
            </a:r>
            <a:r>
              <a:rPr dirty="0" err="1"/>
              <a:t>инфекционных</a:t>
            </a:r>
            <a:r>
              <a:rPr dirty="0"/>
              <a:t> </a:t>
            </a:r>
            <a:r>
              <a:rPr dirty="0" err="1"/>
              <a:t>болезней</a:t>
            </a:r>
            <a:r>
              <a:rPr dirty="0"/>
              <a:t>.  </a:t>
            </a:r>
            <a:r>
              <a:rPr dirty="0" err="1"/>
              <a:t>Эта</a:t>
            </a:r>
            <a:r>
              <a:rPr dirty="0"/>
              <a:t> </a:t>
            </a:r>
            <a:r>
              <a:rPr dirty="0" err="1"/>
              <a:t>форма</a:t>
            </a:r>
            <a:r>
              <a:rPr dirty="0"/>
              <a:t> </a:t>
            </a:r>
            <a:r>
              <a:rPr dirty="0" err="1"/>
              <a:t>жизни</a:t>
            </a:r>
            <a:r>
              <a:rPr dirty="0"/>
              <a:t> </a:t>
            </a:r>
            <a:r>
              <a:rPr dirty="0" err="1"/>
              <a:t>находится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границе</a:t>
            </a:r>
            <a:r>
              <a:rPr dirty="0"/>
              <a:t> </a:t>
            </a:r>
            <a:r>
              <a:rPr dirty="0" err="1"/>
              <a:t>между</a:t>
            </a:r>
            <a:r>
              <a:rPr dirty="0"/>
              <a:t> </a:t>
            </a:r>
            <a:r>
              <a:rPr dirty="0" err="1"/>
              <a:t>живым</a:t>
            </a:r>
            <a:r>
              <a:rPr dirty="0"/>
              <a:t> и </a:t>
            </a:r>
            <a:r>
              <a:rPr dirty="0" err="1"/>
              <a:t>неживым</a:t>
            </a:r>
            <a:r>
              <a:rPr dirty="0"/>
              <a:t>.</a:t>
            </a:r>
          </a:p>
          <a:p>
            <a:pPr>
              <a:defRPr sz="1600"/>
            </a:pP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живые</a:t>
            </a:r>
            <a:r>
              <a:rPr dirty="0"/>
              <a:t> </a:t>
            </a:r>
            <a:r>
              <a:rPr dirty="0" err="1"/>
              <a:t>организмы</a:t>
            </a:r>
            <a:r>
              <a:rPr dirty="0"/>
              <a:t> </a:t>
            </a:r>
            <a:r>
              <a:rPr dirty="0" err="1"/>
              <a:t>они</a:t>
            </a:r>
            <a:r>
              <a:rPr dirty="0"/>
              <a:t> </a:t>
            </a:r>
            <a:r>
              <a:rPr dirty="0" err="1"/>
              <a:t>похожи</a:t>
            </a:r>
            <a:r>
              <a:rPr dirty="0"/>
              <a:t> </a:t>
            </a:r>
            <a:r>
              <a:rPr dirty="0" err="1"/>
              <a:t>тем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имеют</a:t>
            </a:r>
            <a:r>
              <a:rPr dirty="0"/>
              <a:t> </a:t>
            </a:r>
            <a:r>
              <a:rPr dirty="0" err="1"/>
              <a:t>набор</a:t>
            </a:r>
            <a:r>
              <a:rPr dirty="0"/>
              <a:t> </a:t>
            </a:r>
            <a:r>
              <a:rPr dirty="0" err="1"/>
              <a:t>генов</a:t>
            </a:r>
            <a:r>
              <a:rPr dirty="0"/>
              <a:t> и </a:t>
            </a:r>
            <a:r>
              <a:rPr dirty="0" err="1"/>
              <a:t>эволюционируют</a:t>
            </a:r>
            <a:r>
              <a:rPr dirty="0"/>
              <a:t> </a:t>
            </a:r>
            <a:r>
              <a:rPr dirty="0" err="1"/>
              <a:t>путём</a:t>
            </a:r>
            <a:r>
              <a:rPr dirty="0"/>
              <a:t> </a:t>
            </a:r>
            <a:r>
              <a:rPr dirty="0" err="1"/>
              <a:t>естественного</a:t>
            </a:r>
            <a:r>
              <a:rPr dirty="0"/>
              <a:t> </a:t>
            </a:r>
            <a:r>
              <a:rPr dirty="0" err="1"/>
              <a:t>отбора</a:t>
            </a:r>
            <a:r>
              <a:rPr dirty="0"/>
              <a:t>, а </a:t>
            </a:r>
            <a:r>
              <a:rPr dirty="0" err="1"/>
              <a:t>также</a:t>
            </a:r>
            <a:r>
              <a:rPr dirty="0"/>
              <a:t> </a:t>
            </a:r>
            <a:r>
              <a:rPr dirty="0" err="1"/>
              <a:t>способностью</a:t>
            </a:r>
            <a:r>
              <a:rPr dirty="0"/>
              <a:t> к </a:t>
            </a:r>
            <a:r>
              <a:rPr dirty="0" err="1"/>
              <a:t>воспроизводству</a:t>
            </a:r>
            <a:r>
              <a:rPr dirty="0"/>
              <a:t>.</a:t>
            </a:r>
          </a:p>
          <a:p>
            <a:pPr>
              <a:defRPr sz="1600"/>
            </a:pPr>
            <a:r>
              <a:rPr dirty="0"/>
              <a:t>С </a:t>
            </a:r>
            <a:r>
              <a:rPr dirty="0" err="1"/>
              <a:t>другой</a:t>
            </a:r>
            <a:r>
              <a:rPr dirty="0"/>
              <a:t> </a:t>
            </a:r>
            <a:r>
              <a:rPr dirty="0" err="1"/>
              <a:t>стороны</a:t>
            </a:r>
            <a:r>
              <a:rPr dirty="0"/>
              <a:t>, </a:t>
            </a:r>
            <a:r>
              <a:rPr dirty="0" err="1"/>
              <a:t>вирусы</a:t>
            </a:r>
            <a:r>
              <a:rPr dirty="0"/>
              <a:t> </a:t>
            </a:r>
            <a:r>
              <a:rPr dirty="0" err="1"/>
              <a:t>лишены</a:t>
            </a:r>
            <a:r>
              <a:rPr dirty="0"/>
              <a:t> </a:t>
            </a:r>
            <a:r>
              <a:rPr dirty="0" err="1"/>
              <a:t>ключевых</a:t>
            </a:r>
            <a:r>
              <a:rPr dirty="0"/>
              <a:t> </a:t>
            </a:r>
            <a:r>
              <a:rPr dirty="0" err="1"/>
              <a:t>свойств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: </a:t>
            </a:r>
            <a:r>
              <a:rPr dirty="0" err="1"/>
              <a:t>они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имеют</a:t>
            </a:r>
            <a:r>
              <a:rPr dirty="0"/>
              <a:t> </a:t>
            </a:r>
            <a:r>
              <a:rPr dirty="0" err="1"/>
              <a:t>собственного</a:t>
            </a:r>
            <a:r>
              <a:rPr dirty="0"/>
              <a:t> </a:t>
            </a:r>
            <a:r>
              <a:rPr dirty="0" err="1"/>
              <a:t>обмена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, </a:t>
            </a:r>
            <a:r>
              <a:rPr dirty="0" err="1"/>
              <a:t>ничего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потребляют</a:t>
            </a:r>
            <a:r>
              <a:rPr dirty="0"/>
              <a:t> и </a:t>
            </a:r>
            <a:r>
              <a:rPr dirty="0" err="1"/>
              <a:t>ничего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выделяют</a:t>
            </a:r>
            <a:r>
              <a:rPr dirty="0"/>
              <a:t>, </a:t>
            </a:r>
            <a:r>
              <a:rPr dirty="0" err="1"/>
              <a:t>они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поддерживают</a:t>
            </a:r>
            <a:r>
              <a:rPr dirty="0"/>
              <a:t> </a:t>
            </a:r>
            <a:r>
              <a:rPr dirty="0" err="1"/>
              <a:t>постоянство</a:t>
            </a:r>
            <a:r>
              <a:rPr dirty="0"/>
              <a:t> </a:t>
            </a:r>
            <a:r>
              <a:rPr dirty="0" err="1"/>
              <a:t>своей</a:t>
            </a:r>
            <a:r>
              <a:rPr dirty="0"/>
              <a:t> </a:t>
            </a:r>
            <a:r>
              <a:rPr dirty="0" err="1"/>
              <a:t>внутренней</a:t>
            </a:r>
            <a:r>
              <a:rPr dirty="0"/>
              <a:t> </a:t>
            </a:r>
            <a:r>
              <a:rPr dirty="0" err="1"/>
              <a:t>среды</a:t>
            </a:r>
            <a:r>
              <a:rPr dirty="0"/>
              <a:t> — </a:t>
            </a:r>
            <a:r>
              <a:rPr dirty="0" err="1"/>
              <a:t>т.е</a:t>
            </a:r>
            <a:r>
              <a:rPr dirty="0"/>
              <a:t>. </a:t>
            </a:r>
            <a:r>
              <a:rPr dirty="0" err="1"/>
              <a:t>лишены</a:t>
            </a:r>
            <a:r>
              <a:rPr dirty="0"/>
              <a:t> </a:t>
            </a:r>
            <a:r>
              <a:rPr dirty="0" err="1"/>
              <a:t>клеточного</a:t>
            </a:r>
            <a:r>
              <a:rPr dirty="0"/>
              <a:t> </a:t>
            </a:r>
            <a:r>
              <a:rPr dirty="0" err="1"/>
              <a:t>строения</a:t>
            </a:r>
            <a:r>
              <a:rPr dirty="0"/>
              <a:t>, </a:t>
            </a:r>
            <a:r>
              <a:rPr dirty="0" err="1"/>
              <a:t>характерного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всех</a:t>
            </a:r>
            <a:r>
              <a:rPr dirty="0"/>
              <a:t> </a:t>
            </a:r>
            <a:r>
              <a:rPr dirty="0" err="1"/>
              <a:t>организмов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планете</a:t>
            </a:r>
            <a:r>
              <a:rPr dirty="0"/>
              <a:t>. </a:t>
            </a:r>
            <a:r>
              <a:rPr b="1" dirty="0" err="1"/>
              <a:t>Размножаться</a:t>
            </a:r>
            <a:r>
              <a:rPr b="1" dirty="0"/>
              <a:t> </a:t>
            </a:r>
            <a:r>
              <a:rPr b="1" dirty="0" err="1"/>
              <a:t>вирусы</a:t>
            </a:r>
            <a:r>
              <a:rPr b="1" dirty="0"/>
              <a:t> </a:t>
            </a:r>
            <a:r>
              <a:rPr b="1" dirty="0" err="1"/>
              <a:t>могут</a:t>
            </a:r>
            <a:r>
              <a:rPr b="1" dirty="0"/>
              <a:t> </a:t>
            </a:r>
            <a:r>
              <a:rPr b="1" dirty="0" err="1"/>
              <a:t>только</a:t>
            </a:r>
            <a:r>
              <a:rPr b="1" dirty="0"/>
              <a:t> </a:t>
            </a:r>
            <a:r>
              <a:rPr b="1" dirty="0" err="1"/>
              <a:t>внедрившись</a:t>
            </a:r>
            <a:r>
              <a:rPr b="1" dirty="0"/>
              <a:t> в </a:t>
            </a:r>
            <a:r>
              <a:rPr b="1" dirty="0" err="1"/>
              <a:t>живую</a:t>
            </a:r>
            <a:r>
              <a:rPr b="1" dirty="0"/>
              <a:t> </a:t>
            </a:r>
            <a:r>
              <a:rPr b="1" dirty="0" err="1"/>
              <a:t>клетку</a:t>
            </a:r>
            <a:r>
              <a:rPr b="1" dirty="0"/>
              <a:t>.</a:t>
            </a:r>
          </a:p>
          <a:p>
            <a:pPr>
              <a:defRPr sz="1600"/>
            </a:pPr>
            <a:endParaRPr b="1" dirty="0"/>
          </a:p>
          <a:p>
            <a:pPr>
              <a:defRPr sz="1600" b="1"/>
            </a:pPr>
            <a:r>
              <a:rPr dirty="0" err="1"/>
              <a:t>Отличие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бактерий</a:t>
            </a:r>
            <a:endParaRPr dirty="0"/>
          </a:p>
          <a:p>
            <a:pPr>
              <a:defRPr sz="1600"/>
            </a:pPr>
            <a:r>
              <a:rPr dirty="0"/>
              <a:t>В </a:t>
            </a:r>
            <a:r>
              <a:rPr dirty="0" err="1"/>
              <a:t>отличие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бактерий</a:t>
            </a:r>
            <a:r>
              <a:rPr dirty="0"/>
              <a:t>, </a:t>
            </a:r>
            <a:r>
              <a:rPr dirty="0" err="1"/>
              <a:t>вирусы</a:t>
            </a:r>
            <a:r>
              <a:rPr dirty="0"/>
              <a:t> </a:t>
            </a:r>
            <a:r>
              <a:rPr dirty="0" err="1"/>
              <a:t>более</a:t>
            </a:r>
            <a:r>
              <a:rPr dirty="0"/>
              <a:t> </a:t>
            </a:r>
            <a:r>
              <a:rPr dirty="0" err="1"/>
              <a:t>привередливы</a:t>
            </a:r>
            <a:r>
              <a:rPr dirty="0"/>
              <a:t>. </a:t>
            </a:r>
            <a:r>
              <a:rPr dirty="0" err="1"/>
              <a:t>Они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размножаются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искусственных</a:t>
            </a:r>
            <a:r>
              <a:rPr dirty="0"/>
              <a:t> </a:t>
            </a:r>
            <a:r>
              <a:rPr dirty="0" err="1"/>
              <a:t>питательных</a:t>
            </a:r>
            <a:r>
              <a:rPr dirty="0"/>
              <a:t> </a:t>
            </a:r>
            <a:r>
              <a:rPr dirty="0" err="1"/>
              <a:t>средах</a:t>
            </a:r>
            <a:r>
              <a:rPr dirty="0"/>
              <a:t>: </a:t>
            </a:r>
            <a:r>
              <a:rPr dirty="0" err="1"/>
              <a:t>обычный</a:t>
            </a:r>
            <a:r>
              <a:rPr dirty="0"/>
              <a:t> </a:t>
            </a:r>
            <a:r>
              <a:rPr dirty="0" err="1"/>
              <a:t>мясной</a:t>
            </a:r>
            <a:r>
              <a:rPr dirty="0"/>
              <a:t> </a:t>
            </a:r>
            <a:r>
              <a:rPr dirty="0" err="1"/>
              <a:t>бульон</a:t>
            </a:r>
            <a:r>
              <a:rPr dirty="0"/>
              <a:t>, </a:t>
            </a:r>
            <a:r>
              <a:rPr dirty="0" err="1"/>
              <a:t>который</a:t>
            </a:r>
            <a:r>
              <a:rPr dirty="0"/>
              <a:t> </a:t>
            </a:r>
            <a:r>
              <a:rPr dirty="0" err="1"/>
              <a:t>устраивает</a:t>
            </a:r>
            <a:r>
              <a:rPr dirty="0"/>
              <a:t> </a:t>
            </a:r>
            <a:r>
              <a:rPr dirty="0" err="1"/>
              <a:t>большинство</a:t>
            </a:r>
            <a:r>
              <a:rPr dirty="0"/>
              <a:t> </a:t>
            </a:r>
            <a:r>
              <a:rPr dirty="0" err="1"/>
              <a:t>бактерий</a:t>
            </a:r>
            <a:r>
              <a:rPr dirty="0"/>
              <a:t>, </a:t>
            </a:r>
            <a:r>
              <a:rPr dirty="0" err="1"/>
              <a:t>вирусам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подходит</a:t>
            </a:r>
            <a:r>
              <a:rPr dirty="0"/>
              <a:t>. </a:t>
            </a:r>
            <a:r>
              <a:rPr dirty="0" err="1"/>
              <a:t>Им</a:t>
            </a:r>
            <a:r>
              <a:rPr dirty="0"/>
              <a:t> </a:t>
            </a:r>
            <a:r>
              <a:rPr dirty="0" err="1"/>
              <a:t>нужны</a:t>
            </a:r>
            <a:r>
              <a:rPr dirty="0"/>
              <a:t> </a:t>
            </a:r>
            <a:r>
              <a:rPr dirty="0" err="1"/>
              <a:t>только</a:t>
            </a:r>
            <a:r>
              <a:rPr dirty="0"/>
              <a:t> </a:t>
            </a:r>
            <a:r>
              <a:rPr dirty="0" err="1"/>
              <a:t>живые</a:t>
            </a:r>
            <a:r>
              <a:rPr dirty="0"/>
              <a:t> </a:t>
            </a:r>
            <a:r>
              <a:rPr dirty="0" err="1"/>
              <a:t>клетки</a:t>
            </a:r>
            <a:r>
              <a:rPr dirty="0"/>
              <a:t>, и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любые</a:t>
            </a:r>
            <a:r>
              <a:rPr dirty="0"/>
              <a:t>, а </a:t>
            </a:r>
            <a:r>
              <a:rPr dirty="0" err="1"/>
              <a:t>строго</a:t>
            </a:r>
            <a:r>
              <a:rPr dirty="0"/>
              <a:t> </a:t>
            </a:r>
            <a:r>
              <a:rPr dirty="0" err="1"/>
              <a:t>определенные</a:t>
            </a:r>
            <a:r>
              <a:rPr dirty="0"/>
              <a:t>. </a:t>
            </a:r>
          </a:p>
          <a:p>
            <a:pPr>
              <a:defRPr sz="1600"/>
            </a:pPr>
            <a:r>
              <a:rPr dirty="0" err="1"/>
              <a:t>Большинство</a:t>
            </a:r>
            <a:r>
              <a:rPr dirty="0"/>
              <a:t> </a:t>
            </a:r>
            <a:r>
              <a:rPr dirty="0" err="1"/>
              <a:t>вирусов</a:t>
            </a:r>
            <a:r>
              <a:rPr dirty="0"/>
              <a:t> </a:t>
            </a:r>
            <a:r>
              <a:rPr dirty="0" err="1"/>
              <a:t>являются</a:t>
            </a:r>
            <a:r>
              <a:rPr dirty="0"/>
              <a:t> </a:t>
            </a:r>
            <a:r>
              <a:rPr dirty="0" err="1"/>
              <a:t>болезнетворными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человека</a:t>
            </a:r>
            <a:r>
              <a:rPr dirty="0"/>
              <a:t>, </a:t>
            </a:r>
            <a:r>
              <a:rPr dirty="0" err="1"/>
              <a:t>животных</a:t>
            </a:r>
            <a:r>
              <a:rPr dirty="0"/>
              <a:t> и </a:t>
            </a:r>
            <a:r>
              <a:rPr dirty="0" err="1"/>
              <a:t>растений</a:t>
            </a:r>
            <a:r>
              <a:rPr dirty="0"/>
              <a:t> и </a:t>
            </a:r>
            <a:r>
              <a:rPr dirty="0" err="1"/>
              <a:t>вызыва</a:t>
            </a:r>
            <a:r>
              <a:rPr lang="ru-RU" dirty="0"/>
              <a:t>ю</a:t>
            </a:r>
            <a:r>
              <a:rPr dirty="0"/>
              <a:t>т </a:t>
            </a:r>
            <a:r>
              <a:rPr dirty="0" err="1"/>
              <a:t>такие</a:t>
            </a:r>
            <a:r>
              <a:rPr dirty="0"/>
              <a:t> </a:t>
            </a:r>
            <a:r>
              <a:rPr dirty="0" err="1"/>
              <a:t>инфекции</a:t>
            </a:r>
            <a:r>
              <a:rPr dirty="0"/>
              <a:t>, </a:t>
            </a:r>
            <a:r>
              <a:rPr dirty="0" err="1"/>
              <a:t>как</a:t>
            </a:r>
            <a:r>
              <a:rPr dirty="0"/>
              <a:t> ОРВИ</a:t>
            </a:r>
            <a:r>
              <a:rPr lang="ru-RU" dirty="0"/>
              <a:t>,</a:t>
            </a:r>
            <a:r>
              <a:rPr dirty="0"/>
              <a:t> </a:t>
            </a:r>
            <a:r>
              <a:rPr dirty="0" err="1"/>
              <a:t>грипп</a:t>
            </a:r>
            <a:r>
              <a:rPr dirty="0"/>
              <a:t>, </a:t>
            </a:r>
            <a:r>
              <a:rPr dirty="0" err="1"/>
              <a:t>корь</a:t>
            </a:r>
            <a:r>
              <a:rPr dirty="0"/>
              <a:t>, </a:t>
            </a:r>
            <a:r>
              <a:rPr dirty="0" err="1"/>
              <a:t>ветрянк</a:t>
            </a:r>
            <a:r>
              <a:rPr lang="ru-RU" dirty="0"/>
              <a:t>у</a:t>
            </a:r>
            <a:r>
              <a:rPr dirty="0"/>
              <a:t>, </a:t>
            </a:r>
            <a:r>
              <a:rPr dirty="0" err="1"/>
              <a:t>гепатиты</a:t>
            </a:r>
            <a:r>
              <a:rPr dirty="0"/>
              <a:t>, </a:t>
            </a:r>
            <a:r>
              <a:rPr dirty="0" err="1"/>
              <a:t>полиомиелит</a:t>
            </a:r>
            <a:r>
              <a:rPr dirty="0"/>
              <a:t>, </a:t>
            </a:r>
            <a:r>
              <a:rPr dirty="0" err="1"/>
              <a:t>краснух</a:t>
            </a:r>
            <a:r>
              <a:rPr lang="ru-RU" dirty="0"/>
              <a:t>у</a:t>
            </a:r>
            <a:r>
              <a:rPr dirty="0"/>
              <a:t>, </a:t>
            </a:r>
            <a:r>
              <a:rPr dirty="0" err="1"/>
              <a:t>герпетические</a:t>
            </a:r>
            <a:r>
              <a:rPr dirty="0"/>
              <a:t> </a:t>
            </a:r>
            <a:r>
              <a:rPr dirty="0" err="1"/>
              <a:t>инфекции</a:t>
            </a:r>
            <a:r>
              <a:rPr dirty="0"/>
              <a:t>.</a:t>
            </a:r>
          </a:p>
          <a:p>
            <a:pPr>
              <a:defRPr sz="1600"/>
            </a:pPr>
            <a:r>
              <a:rPr dirty="0" err="1"/>
              <a:t>Но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всегда</a:t>
            </a:r>
            <a:r>
              <a:rPr dirty="0"/>
              <a:t> </a:t>
            </a:r>
            <a:r>
              <a:rPr dirty="0" err="1"/>
              <a:t>роль</a:t>
            </a:r>
            <a:r>
              <a:rPr dirty="0"/>
              <a:t> </a:t>
            </a:r>
            <a:r>
              <a:rPr dirty="0" err="1"/>
              <a:t>вирусов</a:t>
            </a:r>
            <a:r>
              <a:rPr dirty="0"/>
              <a:t> </a:t>
            </a:r>
            <a:r>
              <a:rPr dirty="0" err="1"/>
              <a:t>негативна</a:t>
            </a:r>
            <a:r>
              <a:rPr dirty="0"/>
              <a:t>. </a:t>
            </a:r>
            <a:r>
              <a:rPr dirty="0" err="1"/>
              <a:t>Так</a:t>
            </a:r>
            <a:r>
              <a:rPr dirty="0"/>
              <a:t>, </a:t>
            </a:r>
            <a:r>
              <a:rPr dirty="0" err="1"/>
              <a:t>например</a:t>
            </a:r>
            <a:r>
              <a:rPr dirty="0"/>
              <a:t>, </a:t>
            </a:r>
            <a:r>
              <a:rPr dirty="0" err="1"/>
              <a:t>вирусы-бактериофаги</a:t>
            </a:r>
            <a:r>
              <a:rPr dirty="0"/>
              <a:t> («</a:t>
            </a:r>
            <a:r>
              <a:rPr dirty="0" err="1"/>
              <a:t>поедатели</a:t>
            </a:r>
            <a:r>
              <a:rPr dirty="0"/>
              <a:t> </a:t>
            </a:r>
            <a:r>
              <a:rPr dirty="0" err="1"/>
              <a:t>бактерий</a:t>
            </a:r>
            <a:r>
              <a:rPr dirty="0"/>
              <a:t>») </a:t>
            </a:r>
            <a:r>
              <a:rPr dirty="0" err="1"/>
              <a:t>уже</a:t>
            </a:r>
            <a:r>
              <a:rPr dirty="0"/>
              <a:t> </a:t>
            </a:r>
            <a:r>
              <a:rPr dirty="0" err="1"/>
              <a:t>давно</a:t>
            </a:r>
            <a:r>
              <a:rPr dirty="0"/>
              <a:t> </a:t>
            </a:r>
            <a:r>
              <a:rPr dirty="0" err="1"/>
              <a:t>используются</a:t>
            </a:r>
            <a:r>
              <a:rPr dirty="0"/>
              <a:t> в </a:t>
            </a:r>
            <a:r>
              <a:rPr dirty="0" err="1"/>
              <a:t>медицине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диагностике</a:t>
            </a:r>
            <a:r>
              <a:rPr dirty="0"/>
              <a:t> и </a:t>
            </a:r>
            <a:r>
              <a:rPr dirty="0" err="1"/>
              <a:t>лечении</a:t>
            </a:r>
            <a:r>
              <a:rPr dirty="0"/>
              <a:t> </a:t>
            </a:r>
            <a:r>
              <a:rPr dirty="0" err="1"/>
              <a:t>болезней</a:t>
            </a:r>
            <a:r>
              <a:rPr dirty="0"/>
              <a:t>, </a:t>
            </a:r>
            <a:r>
              <a:rPr dirty="0" err="1"/>
              <a:t>вызываемых</a:t>
            </a:r>
            <a:r>
              <a:rPr dirty="0"/>
              <a:t> </a:t>
            </a:r>
            <a:r>
              <a:rPr dirty="0" err="1"/>
              <a:t>бактериями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0879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9" name="Shape 27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По данным ВОЗ</a:t>
            </a:r>
          </a:p>
        </p:txBody>
      </p:sp>
    </p:spTree>
    <p:extLst>
      <p:ext uri="{BB962C8B-B14F-4D97-AF65-F5344CB8AC3E}">
        <p14:creationId xmlns:p14="http://schemas.microsoft.com/office/powerpoint/2010/main" val="244839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2" name="Shape 30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600">
                <a:latin typeface="Arial"/>
                <a:ea typeface="Arial"/>
                <a:cs typeface="Arial"/>
                <a:sym typeface="Arial"/>
              </a:defRPr>
            </a:pPr>
            <a:r>
              <a:t>Иммунная система борется со всем патогенами и защищает нас от вирусов, бактерий и грибов. </a:t>
            </a:r>
            <a:r>
              <a:rPr b="1"/>
              <a:t>Иммунитет человека — это сложная многоуровневая система. </a:t>
            </a:r>
          </a:p>
        </p:txBody>
      </p:sp>
    </p:spTree>
    <p:extLst>
      <p:ext uri="{BB962C8B-B14F-4D97-AF65-F5344CB8AC3E}">
        <p14:creationId xmlns:p14="http://schemas.microsoft.com/office/powerpoint/2010/main" val="1627594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4" name="Shape 31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Первый уровень. </a:t>
            </a:r>
          </a:p>
          <a:p>
            <a:r>
              <a:t>Это защитные барьеры нашей кожи и слизистых. На губах есть большое количество антител, которые борются с бактериями и вирусами, которые на них попадают. Аналогичный процесс происходит и на других слизистых оболочках, например, в кишечнике. Это защита немедленная и механическая.</a:t>
            </a:r>
          </a:p>
        </p:txBody>
      </p:sp>
    </p:spTree>
    <p:extLst>
      <p:ext uri="{BB962C8B-B14F-4D97-AF65-F5344CB8AC3E}">
        <p14:creationId xmlns:p14="http://schemas.microsoft.com/office/powerpoint/2010/main" val="1017637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1" name="Shape 33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/>
            </a:pPr>
            <a:r>
              <a:rPr dirty="0" err="1"/>
              <a:t>Если</a:t>
            </a:r>
            <a:r>
              <a:rPr dirty="0"/>
              <a:t> </a:t>
            </a:r>
            <a:r>
              <a:rPr dirty="0" err="1"/>
              <a:t>вирус</a:t>
            </a:r>
            <a:r>
              <a:rPr dirty="0"/>
              <a:t> </a:t>
            </a:r>
            <a:r>
              <a:rPr dirty="0" err="1"/>
              <a:t>попал</a:t>
            </a:r>
            <a:r>
              <a:rPr dirty="0"/>
              <a:t> </a:t>
            </a:r>
            <a:r>
              <a:rPr dirty="0" err="1"/>
              <a:t>внутрь</a:t>
            </a:r>
            <a:r>
              <a:rPr dirty="0"/>
              <a:t>, </a:t>
            </a:r>
            <a:r>
              <a:rPr dirty="0" err="1"/>
              <a:t>включается</a:t>
            </a:r>
            <a:r>
              <a:rPr dirty="0"/>
              <a:t> </a:t>
            </a:r>
            <a:r>
              <a:rPr b="1" dirty="0" err="1"/>
              <a:t>второй</a:t>
            </a:r>
            <a:r>
              <a:rPr b="1" dirty="0"/>
              <a:t> </a:t>
            </a:r>
            <a:r>
              <a:rPr b="1" dirty="0" err="1"/>
              <a:t>уровень</a:t>
            </a:r>
            <a:r>
              <a:rPr b="1" dirty="0"/>
              <a:t> — </a:t>
            </a:r>
            <a:r>
              <a:rPr b="1" dirty="0" err="1"/>
              <a:t>клеточный</a:t>
            </a:r>
            <a:r>
              <a:rPr b="1" dirty="0"/>
              <a:t> </a:t>
            </a:r>
            <a:r>
              <a:rPr b="1" dirty="0" err="1"/>
              <a:t>иммунитет</a:t>
            </a:r>
            <a:r>
              <a:rPr b="1" dirty="0"/>
              <a:t>.</a:t>
            </a:r>
          </a:p>
          <a:p>
            <a:pPr>
              <a:defRPr sz="1600"/>
            </a:pPr>
            <a:r>
              <a:rPr dirty="0" err="1"/>
              <a:t>Каждая</a:t>
            </a:r>
            <a:r>
              <a:rPr dirty="0"/>
              <a:t> </a:t>
            </a:r>
            <a:r>
              <a:rPr dirty="0" err="1"/>
              <a:t>клетка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</a:t>
            </a:r>
            <a:r>
              <a:rPr dirty="0" err="1"/>
              <a:t>имеет</a:t>
            </a:r>
            <a:r>
              <a:rPr dirty="0"/>
              <a:t> </a:t>
            </a:r>
            <a:r>
              <a:rPr dirty="0" err="1"/>
              <a:t>собственный</a:t>
            </a:r>
            <a:r>
              <a:rPr dirty="0"/>
              <a:t> </a:t>
            </a:r>
            <a:r>
              <a:rPr dirty="0" err="1"/>
              <a:t>иммунитет</a:t>
            </a:r>
            <a:r>
              <a:rPr dirty="0"/>
              <a:t> и </a:t>
            </a:r>
            <a:r>
              <a:rPr dirty="0" err="1"/>
              <a:t>способна</a:t>
            </a:r>
            <a:r>
              <a:rPr dirty="0"/>
              <a:t> </a:t>
            </a:r>
            <a:r>
              <a:rPr dirty="0" err="1"/>
              <a:t>бороться</a:t>
            </a:r>
            <a:r>
              <a:rPr dirty="0"/>
              <a:t> с </a:t>
            </a:r>
            <a:r>
              <a:rPr dirty="0" err="1"/>
              <a:t>вирусом</a:t>
            </a:r>
            <a:r>
              <a:rPr dirty="0"/>
              <a:t> </a:t>
            </a:r>
            <a:r>
              <a:rPr dirty="0" err="1"/>
              <a:t>локально</a:t>
            </a:r>
            <a:r>
              <a:rPr dirty="0"/>
              <a:t>.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помощь</a:t>
            </a:r>
            <a:r>
              <a:rPr dirty="0"/>
              <a:t> </a:t>
            </a:r>
            <a:r>
              <a:rPr dirty="0" err="1"/>
              <a:t>приходят</a:t>
            </a:r>
            <a:r>
              <a:rPr dirty="0"/>
              <a:t> </a:t>
            </a:r>
            <a:r>
              <a:rPr dirty="0" err="1"/>
              <a:t>клетки</a:t>
            </a:r>
            <a:r>
              <a:rPr dirty="0"/>
              <a:t> </a:t>
            </a:r>
            <a:r>
              <a:rPr dirty="0" err="1"/>
              <a:t>иммунной</a:t>
            </a:r>
            <a:r>
              <a:rPr dirty="0"/>
              <a:t> </a:t>
            </a:r>
            <a:r>
              <a:rPr dirty="0" err="1"/>
              <a:t>системы</a:t>
            </a:r>
            <a:r>
              <a:rPr lang="ru-RU" dirty="0"/>
              <a:t>,</a:t>
            </a:r>
            <a:r>
              <a:rPr lang="ru-RU" baseline="0" dirty="0"/>
              <a:t> которые </a:t>
            </a:r>
            <a:r>
              <a:rPr dirty="0" err="1"/>
              <a:t>препятствуют</a:t>
            </a:r>
            <a:r>
              <a:rPr dirty="0"/>
              <a:t> </a:t>
            </a:r>
            <a:r>
              <a:rPr dirty="0" err="1"/>
              <a:t>распространению</a:t>
            </a:r>
            <a:r>
              <a:rPr dirty="0"/>
              <a:t> </a:t>
            </a:r>
            <a:r>
              <a:rPr dirty="0" err="1"/>
              <a:t>патогенов</a:t>
            </a:r>
            <a:r>
              <a:rPr dirty="0"/>
              <a:t>, </a:t>
            </a:r>
            <a:r>
              <a:rPr lang="ru-RU" dirty="0"/>
              <a:t>производя</a:t>
            </a:r>
            <a:r>
              <a:rPr lang="ru-RU" baseline="0" dirty="0"/>
              <a:t> интерферон</a:t>
            </a:r>
            <a:r>
              <a:rPr dirty="0"/>
              <a:t>. </a:t>
            </a:r>
          </a:p>
          <a:p>
            <a:pPr>
              <a:defRPr sz="1600" b="1"/>
            </a:pP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такое</a:t>
            </a:r>
            <a:r>
              <a:rPr dirty="0"/>
              <a:t> </a:t>
            </a:r>
            <a:r>
              <a:rPr dirty="0" err="1"/>
              <a:t>интерферон</a:t>
            </a:r>
            <a:r>
              <a:rPr dirty="0"/>
              <a:t>?</a:t>
            </a:r>
          </a:p>
          <a:p>
            <a:pPr>
              <a:defRPr sz="1600"/>
            </a:pPr>
            <a:r>
              <a:rPr dirty="0" err="1"/>
              <a:t>Интерферон</a:t>
            </a:r>
            <a:r>
              <a:rPr dirty="0"/>
              <a:t> </a:t>
            </a:r>
            <a:r>
              <a:rPr dirty="0" err="1"/>
              <a:t>вырабатывается</a:t>
            </a:r>
            <a:r>
              <a:rPr dirty="0"/>
              <a:t> </a:t>
            </a:r>
            <a:r>
              <a:rPr dirty="0" err="1"/>
              <a:t>организмом</a:t>
            </a:r>
            <a:r>
              <a:rPr dirty="0"/>
              <a:t> в </a:t>
            </a:r>
            <a:r>
              <a:rPr dirty="0" err="1"/>
              <a:t>ответ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любое</a:t>
            </a:r>
            <a:r>
              <a:rPr dirty="0"/>
              <a:t> </a:t>
            </a:r>
            <a:r>
              <a:rPr dirty="0" err="1"/>
              <a:t>воздействие</a:t>
            </a:r>
            <a:r>
              <a:rPr dirty="0"/>
              <a:t>, </a:t>
            </a:r>
            <a:r>
              <a:rPr dirty="0" err="1"/>
              <a:t>неважно</a:t>
            </a:r>
            <a:r>
              <a:rPr dirty="0"/>
              <a:t>, </a:t>
            </a:r>
            <a:r>
              <a:rPr dirty="0" err="1"/>
              <a:t>вирус</a:t>
            </a:r>
            <a:r>
              <a:rPr dirty="0"/>
              <a:t> </a:t>
            </a:r>
            <a:r>
              <a:rPr dirty="0" err="1"/>
              <a:t>это</a:t>
            </a:r>
            <a:r>
              <a:rPr dirty="0"/>
              <a:t>, </a:t>
            </a:r>
            <a:r>
              <a:rPr dirty="0" err="1"/>
              <a:t>микроб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повреждение</a:t>
            </a:r>
            <a:r>
              <a:rPr dirty="0"/>
              <a:t> </a:t>
            </a:r>
            <a:r>
              <a:rPr dirty="0" err="1"/>
              <a:t>клетки</a:t>
            </a:r>
            <a:r>
              <a:rPr dirty="0"/>
              <a:t>. </a:t>
            </a:r>
            <a:r>
              <a:rPr lang="ru-RU" dirty="0"/>
              <a:t>П</a:t>
            </a:r>
            <a:r>
              <a:rPr dirty="0" err="1"/>
              <a:t>омощь</a:t>
            </a:r>
            <a:r>
              <a:rPr dirty="0"/>
              <a:t> </a:t>
            </a:r>
            <a:r>
              <a:rPr dirty="0" err="1"/>
              <a:t>интерферонов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</a:t>
            </a:r>
            <a:r>
              <a:rPr dirty="0" err="1"/>
              <a:t>крайне</a:t>
            </a:r>
            <a:r>
              <a:rPr dirty="0"/>
              <a:t> </a:t>
            </a:r>
            <a:r>
              <a:rPr dirty="0" err="1"/>
              <a:t>необходима</a:t>
            </a:r>
            <a:r>
              <a:rPr dirty="0"/>
              <a:t>, т. к. </a:t>
            </a:r>
            <a:r>
              <a:rPr dirty="0" err="1"/>
              <a:t>синтез</a:t>
            </a:r>
            <a:r>
              <a:rPr dirty="0"/>
              <a:t> </a:t>
            </a:r>
            <a:r>
              <a:rPr dirty="0" err="1"/>
              <a:t>антител</a:t>
            </a:r>
            <a:r>
              <a:rPr dirty="0"/>
              <a:t> в </a:t>
            </a:r>
            <a:r>
              <a:rPr dirty="0" err="1"/>
              <a:t>ответ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внедрение</a:t>
            </a:r>
            <a:r>
              <a:rPr dirty="0"/>
              <a:t> </a:t>
            </a:r>
            <a:r>
              <a:rPr dirty="0" err="1"/>
              <a:t>инфекции</a:t>
            </a:r>
            <a:r>
              <a:rPr dirty="0"/>
              <a:t> </a:t>
            </a:r>
            <a:r>
              <a:rPr dirty="0" err="1"/>
              <a:t>сильно</a:t>
            </a:r>
            <a:r>
              <a:rPr dirty="0"/>
              <a:t> </a:t>
            </a:r>
            <a:r>
              <a:rPr dirty="0" err="1"/>
              <a:t>запаздывает</a:t>
            </a:r>
            <a:r>
              <a:rPr dirty="0"/>
              <a:t>. </a:t>
            </a:r>
            <a:r>
              <a:rPr dirty="0" err="1"/>
              <a:t>Антитела</a:t>
            </a:r>
            <a:r>
              <a:rPr dirty="0"/>
              <a:t> </a:t>
            </a:r>
            <a:r>
              <a:rPr dirty="0" err="1"/>
              <a:t>начинают</a:t>
            </a:r>
            <a:r>
              <a:rPr dirty="0"/>
              <a:t> </a:t>
            </a:r>
            <a:r>
              <a:rPr dirty="0" err="1"/>
              <a:t>активно</a:t>
            </a:r>
            <a:r>
              <a:rPr dirty="0"/>
              <a:t> </a:t>
            </a:r>
            <a:r>
              <a:rPr dirty="0" err="1"/>
              <a:t>вырабатываться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несколько</a:t>
            </a:r>
            <a:r>
              <a:rPr dirty="0"/>
              <a:t> </a:t>
            </a:r>
            <a:r>
              <a:rPr dirty="0" err="1"/>
              <a:t>суток</a:t>
            </a:r>
            <a:r>
              <a:rPr dirty="0"/>
              <a:t>.  </a:t>
            </a:r>
            <a:r>
              <a:rPr lang="ru-RU" dirty="0"/>
              <a:t>В</a:t>
            </a:r>
            <a:r>
              <a:rPr lang="ru-RU" baseline="0" dirty="0"/>
              <a:t> </a:t>
            </a: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время</a:t>
            </a:r>
            <a:r>
              <a:rPr dirty="0"/>
              <a:t> </a:t>
            </a:r>
            <a:r>
              <a:rPr dirty="0" err="1"/>
              <a:t>борьбу</a:t>
            </a:r>
            <a:r>
              <a:rPr dirty="0"/>
              <a:t> с </a:t>
            </a:r>
            <a:r>
              <a:rPr dirty="0" err="1"/>
              <a:t>инфекцией</a:t>
            </a:r>
            <a:r>
              <a:rPr dirty="0"/>
              <a:t> </a:t>
            </a:r>
            <a:r>
              <a:rPr dirty="0" err="1"/>
              <a:t>осуществляют</a:t>
            </a:r>
            <a:r>
              <a:rPr dirty="0"/>
              <a:t> </a:t>
            </a:r>
            <a:r>
              <a:rPr dirty="0" err="1"/>
              <a:t>интерфероны</a:t>
            </a:r>
            <a:r>
              <a:rPr dirty="0"/>
              <a:t>. </a:t>
            </a:r>
            <a:r>
              <a:rPr dirty="0" err="1"/>
              <a:t>Они</a:t>
            </a:r>
            <a:r>
              <a:rPr dirty="0"/>
              <a:t> </a:t>
            </a:r>
            <a:r>
              <a:rPr dirty="0" err="1"/>
              <a:t>начинают</a:t>
            </a:r>
            <a:r>
              <a:rPr dirty="0"/>
              <a:t> </a:t>
            </a:r>
            <a:r>
              <a:rPr dirty="0" err="1"/>
              <a:t>действовать</a:t>
            </a:r>
            <a:r>
              <a:rPr dirty="0"/>
              <a:t> с </a:t>
            </a:r>
            <a:r>
              <a:rPr dirty="0" err="1"/>
              <a:t>первых</a:t>
            </a:r>
            <a:r>
              <a:rPr dirty="0"/>
              <a:t> </a:t>
            </a:r>
            <a:r>
              <a:rPr dirty="0" err="1"/>
              <a:t>часов</a:t>
            </a:r>
            <a:r>
              <a:rPr dirty="0"/>
              <a:t> </a:t>
            </a:r>
            <a:r>
              <a:rPr dirty="0" err="1"/>
              <a:t>болезни</a:t>
            </a:r>
            <a:r>
              <a:rPr dirty="0"/>
              <a:t> и </a:t>
            </a:r>
            <a:r>
              <a:rPr dirty="0" err="1"/>
              <a:t>их</a:t>
            </a:r>
            <a:r>
              <a:rPr dirty="0"/>
              <a:t> </a:t>
            </a:r>
            <a:r>
              <a:rPr dirty="0" err="1"/>
              <a:t>концентрация</a:t>
            </a:r>
            <a:r>
              <a:rPr dirty="0"/>
              <a:t> </a:t>
            </a:r>
            <a:r>
              <a:rPr dirty="0" err="1"/>
              <a:t>прогрессивно</a:t>
            </a:r>
            <a:r>
              <a:rPr dirty="0"/>
              <a:t> </a:t>
            </a:r>
            <a:r>
              <a:rPr dirty="0" err="1"/>
              <a:t>увеличивается</a:t>
            </a:r>
            <a:r>
              <a:rPr dirty="0"/>
              <a:t>. </a:t>
            </a:r>
          </a:p>
          <a:p>
            <a:pPr>
              <a:defRPr sz="1600"/>
            </a:pPr>
            <a:r>
              <a:rPr dirty="0" err="1"/>
              <a:t>Сам</a:t>
            </a:r>
            <a:r>
              <a:rPr dirty="0"/>
              <a:t> </a:t>
            </a:r>
            <a:r>
              <a:rPr dirty="0" err="1"/>
              <a:t>интерферон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вирусы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действует</a:t>
            </a:r>
            <a:r>
              <a:rPr dirty="0"/>
              <a:t>, </a:t>
            </a:r>
            <a:r>
              <a:rPr dirty="0" err="1"/>
              <a:t>но</a:t>
            </a:r>
            <a:r>
              <a:rPr dirty="0"/>
              <a:t> </a:t>
            </a:r>
            <a:r>
              <a:rPr dirty="0" err="1"/>
              <a:t>он</a:t>
            </a:r>
            <a:r>
              <a:rPr dirty="0"/>
              <a:t> </a:t>
            </a:r>
            <a:r>
              <a:rPr dirty="0" err="1"/>
              <a:t>помогает</a:t>
            </a:r>
            <a:r>
              <a:rPr dirty="0"/>
              <a:t> </a:t>
            </a:r>
            <a:r>
              <a:rPr dirty="0" err="1"/>
              <a:t>клеткам</a:t>
            </a:r>
            <a:r>
              <a:rPr dirty="0"/>
              <a:t> </a:t>
            </a:r>
            <a:r>
              <a:rPr dirty="0" err="1"/>
              <a:t>активно</a:t>
            </a:r>
            <a:r>
              <a:rPr dirty="0"/>
              <a:t> </a:t>
            </a:r>
            <a:r>
              <a:rPr dirty="0" err="1"/>
              <a:t>защищаться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заражения</a:t>
            </a:r>
            <a:r>
              <a:rPr dirty="0"/>
              <a:t> </a:t>
            </a:r>
            <a:r>
              <a:rPr dirty="0" err="1"/>
              <a:t>вирусными</a:t>
            </a:r>
            <a:r>
              <a:rPr dirty="0"/>
              <a:t> </a:t>
            </a:r>
            <a:r>
              <a:rPr dirty="0" err="1"/>
              <a:t>частицами</a:t>
            </a:r>
            <a:r>
              <a:rPr dirty="0"/>
              <a:t>.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каждую</a:t>
            </a:r>
            <a:r>
              <a:rPr dirty="0"/>
              <a:t> </a:t>
            </a:r>
            <a:r>
              <a:rPr dirty="0" err="1"/>
              <a:t>клетку</a:t>
            </a:r>
            <a:r>
              <a:rPr dirty="0"/>
              <a:t> </a:t>
            </a:r>
            <a:r>
              <a:rPr dirty="0" err="1"/>
              <a:t>достаточно</a:t>
            </a:r>
            <a:r>
              <a:rPr dirty="0"/>
              <a:t> </a:t>
            </a:r>
            <a:r>
              <a:rPr dirty="0" err="1"/>
              <a:t>даже</a:t>
            </a:r>
            <a:r>
              <a:rPr dirty="0"/>
              <a:t> </a:t>
            </a:r>
            <a:r>
              <a:rPr dirty="0" err="1"/>
              <a:t>одной</a:t>
            </a:r>
            <a:r>
              <a:rPr dirty="0"/>
              <a:t> </a:t>
            </a:r>
            <a:r>
              <a:rPr dirty="0" err="1"/>
              <a:t>молекулы</a:t>
            </a:r>
            <a:r>
              <a:rPr dirty="0"/>
              <a:t> </a:t>
            </a:r>
            <a:r>
              <a:rPr dirty="0" err="1"/>
              <a:t>интерферона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защиты</a:t>
            </a:r>
            <a:r>
              <a:rPr dirty="0"/>
              <a:t>, </a:t>
            </a:r>
            <a:r>
              <a:rPr dirty="0" err="1"/>
              <a:t>потому</a:t>
            </a:r>
            <a:r>
              <a:rPr dirty="0"/>
              <a:t>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интерферон</a:t>
            </a:r>
            <a:r>
              <a:rPr dirty="0"/>
              <a:t> </a:t>
            </a:r>
            <a:r>
              <a:rPr dirty="0" err="1"/>
              <a:t>обладает</a:t>
            </a:r>
            <a:r>
              <a:rPr dirty="0"/>
              <a:t> </a:t>
            </a:r>
            <a:r>
              <a:rPr dirty="0" err="1"/>
              <a:t>высокой</a:t>
            </a:r>
            <a:r>
              <a:rPr dirty="0"/>
              <a:t> </a:t>
            </a:r>
            <a:r>
              <a:rPr dirty="0" err="1"/>
              <a:t>биологической</a:t>
            </a:r>
            <a:r>
              <a:rPr dirty="0"/>
              <a:t> </a:t>
            </a:r>
            <a:r>
              <a:rPr dirty="0" err="1"/>
              <a:t>активностью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8688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48" name="Shape 34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600" b="1"/>
            </a:pPr>
            <a:r>
              <a:t>Третий уровень — производство антител</a:t>
            </a:r>
          </a:p>
          <a:p>
            <a:pPr>
              <a:defRPr sz="1600"/>
            </a:pPr>
            <a:endParaRPr/>
          </a:p>
          <a:p>
            <a:pPr>
              <a:defRPr sz="1600"/>
            </a:pPr>
            <a:r>
              <a:t>Если местный иммунитет не справляется с инфекцией, в ход идет «тяжёлая артиллерия» из B-лимфоцитов. Организм начинает вырабатывать антитела —  иммуноглобулины, которые зачищают остатки вируса, а впоследствии формируют иммунную память. Этот процесс называется иммунным ответом и занимает примерно 2 недели. То есть, если на человека вирус «напал» сейчас, то иммунный ответ «подоспеет» только через две недели </a:t>
            </a:r>
          </a:p>
        </p:txBody>
      </p:sp>
    </p:spTree>
    <p:extLst>
      <p:ext uri="{BB962C8B-B14F-4D97-AF65-F5344CB8AC3E}">
        <p14:creationId xmlns:p14="http://schemas.microsoft.com/office/powerpoint/2010/main" val="1214854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body" sz="quarter" idx="1"/>
          </p:nvPr>
        </p:nvSpPr>
        <p:spPr>
          <a:xfrm>
            <a:off x="1201340" y="11859862"/>
            <a:ext cx="21971005" cy="6369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buClrTx/>
              <a:buSzTx/>
              <a:buFontTx/>
              <a:buNone/>
              <a:defRPr sz="3600"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Author and Date</a:t>
            </a:r>
          </a:p>
        </p:txBody>
      </p:sp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1206496" y="2574991"/>
            <a:ext cx="21971005" cy="4648203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7">
              <a:lnSpc>
                <a:spcPct val="80000"/>
              </a:lnSpc>
              <a:defRPr sz="11600" b="1" spc="-232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sz="quarter" idx="13"/>
          </p:nvPr>
        </p:nvSpPr>
        <p:spPr>
          <a:xfrm>
            <a:off x="1201342" y="7223190"/>
            <a:ext cx="21971002" cy="1905003"/>
          </a:xfrm>
          <a:prstGeom prst="rect">
            <a:avLst/>
          </a:prstGeom>
        </p:spPr>
        <p:txBody>
          <a:bodyPr lIns="50800" tIns="50800" rIns="50800" bIns="50800"/>
          <a:lstStyle/>
          <a:p>
            <a:endParaRPr/>
          </a:p>
        </p:txBody>
      </p:sp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/>
          </p:cNvSpPr>
          <p:nvPr>
            <p:ph type="body" sz="half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/>
          </p:cNvSpPr>
          <p:nvPr>
            <p:ph type="body" idx="1"/>
          </p:nvPr>
        </p:nvSpPr>
        <p:spPr>
          <a:xfrm>
            <a:off x="1206500" y="1075925"/>
            <a:ext cx="21971000" cy="7241587"/>
          </a:xfrm>
          <a:prstGeom prst="rect">
            <a:avLst/>
          </a:prstGeom>
        </p:spPr>
        <p:txBody>
          <a:bodyPr lIns="50800" tIns="50800" rIns="50800" bIns="50800" anchor="b"/>
          <a:lstStyle/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3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8" name="Shape 108"/>
          <p:cNvSpPr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/>
          </p:cNvSpPr>
          <p:nvPr>
            <p:ph type="body" sz="quarter" idx="1"/>
          </p:nvPr>
        </p:nvSpPr>
        <p:spPr>
          <a:xfrm>
            <a:off x="2430023" y="10675453"/>
            <a:ext cx="20200055" cy="6369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buClrTx/>
              <a:buSzTx/>
              <a:buFontTx/>
              <a:buNone/>
              <a:defRPr sz="3600"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Attribution</a:t>
            </a:r>
          </a:p>
        </p:txBody>
      </p:sp>
      <p:sp>
        <p:nvSpPr>
          <p:cNvPr id="116" name="Shape 116"/>
          <p:cNvSpPr>
            <a:spLocks noGrp="1"/>
          </p:cNvSpPr>
          <p:nvPr>
            <p:ph type="body" sz="half" idx="13"/>
          </p:nvPr>
        </p:nvSpPr>
        <p:spPr>
          <a:xfrm>
            <a:off x="1753923" y="4939860"/>
            <a:ext cx="20876154" cy="3836282"/>
          </a:xfrm>
          <a:prstGeom prst="rect">
            <a:avLst/>
          </a:prstGeom>
        </p:spPr>
        <p:txBody>
          <a:bodyPr lIns="50800" tIns="50800" rIns="50800" bIns="50800"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/>
          </p:cNvSpPr>
          <p:nvPr>
            <p:ph type="pic" sz="quarter" idx="13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Shape 125"/>
          <p:cNvSpPr>
            <a:spLocks noGrp="1"/>
          </p:cNvSpPr>
          <p:nvPr>
            <p:ph type="pic" sz="half" idx="14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Shape 126"/>
          <p:cNvSpPr>
            <a:spLocks noGrp="1"/>
          </p:cNvSpPr>
          <p:nvPr>
            <p:ph type="pic" idx="15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hape 127"/>
          <p:cNvSpPr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/>
          </p:cNvSpPr>
          <p:nvPr>
            <p:ph type="pic" idx="13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50" name="Shape 15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1" name="Shape 15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/>
          </p:cNvSpPr>
          <p:nvPr>
            <p:ph type="title"/>
          </p:nvPr>
        </p:nvSpPr>
        <p:spPr>
          <a:xfrm>
            <a:off x="831219" y="1985533"/>
            <a:ext cx="22721604" cy="5473603"/>
          </a:xfrm>
          <a:prstGeom prst="rect">
            <a:avLst/>
          </a:prstGeom>
        </p:spPr>
        <p:txBody>
          <a:bodyPr anchor="b"/>
          <a:lstStyle>
            <a:lvl1pPr algn="ctr">
              <a:defRPr sz="13800"/>
            </a:lvl1pPr>
          </a:lstStyle>
          <a:p>
            <a:r>
              <a:t>Title Text</a:t>
            </a:r>
          </a:p>
        </p:txBody>
      </p:sp>
      <p:sp>
        <p:nvSpPr>
          <p:cNvPr id="159" name="Shape 159"/>
          <p:cNvSpPr>
            <a:spLocks noGrp="1"/>
          </p:cNvSpPr>
          <p:nvPr>
            <p:ph type="body" sz="quarter" idx="1"/>
          </p:nvPr>
        </p:nvSpPr>
        <p:spPr>
          <a:xfrm>
            <a:off x="831198" y="7557665"/>
            <a:ext cx="22721604" cy="2113603"/>
          </a:xfrm>
          <a:prstGeom prst="rect">
            <a:avLst/>
          </a:prstGeom>
        </p:spPr>
        <p:txBody>
          <a:bodyPr/>
          <a:lstStyle>
            <a:lvl1pPr marL="685800" indent="-571500" algn="ctr">
              <a:lnSpc>
                <a:spcPct val="100000"/>
              </a:lnSpc>
              <a:buClrTx/>
              <a:buSzTx/>
              <a:buFontTx/>
              <a:buNone/>
              <a:defRPr sz="7400"/>
            </a:lvl1pPr>
            <a:lvl2pPr marL="685800" indent="-88900" algn="ctr">
              <a:lnSpc>
                <a:spcPct val="100000"/>
              </a:lnSpc>
              <a:buClrTx/>
              <a:buSzTx/>
              <a:buFontTx/>
              <a:buNone/>
              <a:defRPr sz="7400"/>
            </a:lvl2pPr>
            <a:lvl3pPr marL="685800" indent="114300" algn="ctr">
              <a:lnSpc>
                <a:spcPct val="100000"/>
              </a:lnSpc>
              <a:buClrTx/>
              <a:buSzTx/>
              <a:buFontTx/>
              <a:buNone/>
              <a:defRPr sz="7400"/>
            </a:lvl3pPr>
            <a:lvl4pPr marL="685800" indent="114300" algn="ctr">
              <a:lnSpc>
                <a:spcPct val="100000"/>
              </a:lnSpc>
              <a:buClrTx/>
              <a:buSzTx/>
              <a:buFontTx/>
              <a:buNone/>
              <a:defRPr sz="7400"/>
            </a:lvl4pPr>
            <a:lvl5pPr marL="685800" indent="114300" algn="ctr">
              <a:lnSpc>
                <a:spcPct val="100000"/>
              </a:lnSpc>
              <a:buClrTx/>
              <a:buSzTx/>
              <a:buFontTx/>
              <a:buNone/>
              <a:defRPr sz="7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0" name="Shape 16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/>
          </p:cNvSpPr>
          <p:nvPr>
            <p:ph type="title"/>
          </p:nvPr>
        </p:nvSpPr>
        <p:spPr>
          <a:xfrm>
            <a:off x="4833937" y="2303858"/>
            <a:ext cx="14716127" cy="4643440"/>
          </a:xfrm>
          <a:prstGeom prst="rect">
            <a:avLst/>
          </a:prstGeom>
        </p:spPr>
        <p:txBody>
          <a:bodyPr lIns="71435" tIns="71435" rIns="71435" bIns="71435" anchor="b"/>
          <a:lstStyle>
            <a:lvl1pPr algn="ctr" defTabSz="821529">
              <a:defRPr sz="11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68" name="Shape 168"/>
          <p:cNvSpPr>
            <a:spLocks noGrp="1"/>
          </p:cNvSpPr>
          <p:nvPr>
            <p:ph type="body" sz="quarter" idx="1"/>
          </p:nvPr>
        </p:nvSpPr>
        <p:spPr>
          <a:xfrm>
            <a:off x="4833937" y="7072310"/>
            <a:ext cx="14716127" cy="1589487"/>
          </a:xfrm>
          <a:prstGeom prst="rect">
            <a:avLst/>
          </a:prstGeom>
        </p:spPr>
        <p:txBody>
          <a:bodyPr lIns="71435" tIns="71435" rIns="71435" bIns="71435"/>
          <a:lstStyle>
            <a:lvl1pPr marL="0" indent="0" algn="ctr" defTabSz="821529">
              <a:lnSpc>
                <a:spcPct val="100000"/>
              </a:lnSpc>
              <a:buClrTx/>
              <a:buSzTx/>
              <a:buFontTx/>
              <a:buNone/>
              <a:defRPr sz="44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0" algn="ctr" defTabSz="821529">
              <a:lnSpc>
                <a:spcPct val="100000"/>
              </a:lnSpc>
              <a:buClrTx/>
              <a:buSzTx/>
              <a:buFontTx/>
              <a:buNone/>
              <a:defRPr sz="44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0" algn="ctr" defTabSz="821529">
              <a:lnSpc>
                <a:spcPct val="100000"/>
              </a:lnSpc>
              <a:buClrTx/>
              <a:buSzTx/>
              <a:buFontTx/>
              <a:buNone/>
              <a:defRPr sz="44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0" algn="ctr" defTabSz="821529">
              <a:lnSpc>
                <a:spcPct val="100000"/>
              </a:lnSpc>
              <a:buClrTx/>
              <a:buSzTx/>
              <a:buFontTx/>
              <a:buNone/>
              <a:defRPr sz="44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0" algn="ctr" defTabSz="821529">
              <a:lnSpc>
                <a:spcPct val="100000"/>
              </a:lnSpc>
              <a:buClrTx/>
              <a:buSzTx/>
              <a:buFontTx/>
              <a:buNone/>
              <a:defRPr sz="44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9" name="Shape 169"/>
          <p:cNvSpPr>
            <a:spLocks noGrp="1"/>
          </p:cNvSpPr>
          <p:nvPr>
            <p:ph type="sldNum" sz="quarter" idx="2"/>
          </p:nvPr>
        </p:nvSpPr>
        <p:spPr>
          <a:xfrm>
            <a:off x="11935815" y="13010554"/>
            <a:ext cx="494511" cy="511173"/>
          </a:xfrm>
          <a:prstGeom prst="rect">
            <a:avLst/>
          </a:prstGeom>
        </p:spPr>
        <p:txBody>
          <a:bodyPr lIns="71435" tIns="71435" rIns="71435" bIns="71435" anchor="t"/>
          <a:lstStyle>
            <a:lvl1pPr algn="ctr" defTabSz="821529">
              <a:defRPr sz="24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pic" idx="13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7">
              <a:lnSpc>
                <a:spcPct val="80000"/>
              </a:lnSpc>
              <a:defRPr sz="11600" b="1" spc="-232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sz="quarter" idx="1"/>
          </p:nvPr>
        </p:nvSpPr>
        <p:spPr>
          <a:xfrm>
            <a:off x="1207690" y="1106137"/>
            <a:ext cx="21968621" cy="6369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buClrTx/>
              <a:buSzTx/>
              <a:buFontTx/>
              <a:buNone/>
              <a:defRPr sz="3600"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Author and Date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sz="quarter" idx="14"/>
          </p:nvPr>
        </p:nvSpPr>
        <p:spPr>
          <a:xfrm>
            <a:off x="1206500" y="11609909"/>
            <a:ext cx="21971000" cy="1116954"/>
          </a:xfrm>
          <a:prstGeom prst="rect">
            <a:avLst/>
          </a:prstGeom>
        </p:spPr>
        <p:txBody>
          <a:bodyPr lIns="50800" tIns="50800" rIns="50800" bIns="50800"/>
          <a:lstStyle/>
          <a:p>
            <a:endParaRPr/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pic" idx="13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7">
              <a:lnSpc>
                <a:spcPct val="80000"/>
              </a:lnSpc>
              <a:defRPr sz="8500" b="1" spc="-17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sz="quarter" idx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 lIns="50800" tIns="50800" rIns="50800" bIns="50800"/>
          <a:lstStyle/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xfrm>
            <a:off x="1206500" y="1079500"/>
            <a:ext cx="21971000" cy="1433164"/>
          </a:xfrm>
          <a:prstGeom prst="rect">
            <a:avLst/>
          </a:prstGeom>
        </p:spPr>
        <p:txBody>
          <a:bodyPr lIns="50800" tIns="50800" rIns="50800" bIns="50800"/>
          <a:lstStyle>
            <a:lvl1pPr defTabSz="2438337">
              <a:lnSpc>
                <a:spcPct val="80000"/>
              </a:lnSpc>
              <a:defRPr sz="8500" b="1" spc="-17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sz="quarter" idx="1"/>
          </p:nvPr>
        </p:nvSpPr>
        <p:spPr>
          <a:xfrm>
            <a:off x="1206500" y="2372960"/>
            <a:ext cx="21971000" cy="934782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buClrTx/>
              <a:buSzTx/>
              <a:buFontTx/>
              <a:buNone/>
              <a:defRPr sz="5500"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Slide Subtitle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3"/>
          </p:nvPr>
        </p:nvSpPr>
        <p:spPr>
          <a:xfrm>
            <a:off x="1206500" y="4248503"/>
            <a:ext cx="21971000" cy="8256015"/>
          </a:xfrm>
          <a:prstGeom prst="rect">
            <a:avLst/>
          </a:prstGeom>
        </p:spPr>
        <p:txBody>
          <a:bodyPr lIns="50800" tIns="50800" rIns="50800" bIns="50800"/>
          <a:lstStyle/>
          <a:p>
            <a:endParaRPr/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/>
          </p:cNvSpPr>
          <p:nvPr>
            <p:ph type="body" sz="quarter" idx="1"/>
          </p:nvPr>
        </p:nvSpPr>
        <p:spPr>
          <a:xfrm>
            <a:off x="1206500" y="2372960"/>
            <a:ext cx="9779000" cy="934782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buClrTx/>
              <a:buSzTx/>
              <a:buFontTx/>
              <a:buNone/>
              <a:defRPr sz="5500"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Slide Subtitle</a:t>
            </a:r>
          </a:p>
        </p:txBody>
      </p:sp>
      <p:sp>
        <p:nvSpPr>
          <p:cNvPr id="61" name="Shape 61"/>
          <p:cNvSpPr>
            <a:spLocks noGrp="1"/>
          </p:cNvSpPr>
          <p:nvPr>
            <p:ph type="body" sz="half" idx="13"/>
          </p:nvPr>
        </p:nvSpPr>
        <p:spPr>
          <a:xfrm>
            <a:off x="1206500" y="4248503"/>
            <a:ext cx="9779000" cy="8256632"/>
          </a:xfrm>
          <a:prstGeom prst="rect">
            <a:avLst/>
          </a:prstGeom>
        </p:spPr>
        <p:txBody>
          <a:bodyPr lIns="50800" tIns="50800" rIns="50800" bIns="50800"/>
          <a:lstStyle/>
          <a:p>
            <a:endParaRPr/>
          </a:p>
        </p:txBody>
      </p:sp>
      <p:sp>
        <p:nvSpPr>
          <p:cNvPr id="62" name="Shape 62"/>
          <p:cNvSpPr>
            <a:spLocks noGrp="1"/>
          </p:cNvSpPr>
          <p:nvPr>
            <p:ph type="pic" idx="14"/>
          </p:nvPr>
        </p:nvSpPr>
        <p:spPr>
          <a:xfrm>
            <a:off x="12192000" y="-407266"/>
            <a:ext cx="10916874" cy="145558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 lIns="50800" tIns="50800" rIns="50800" bIns="50800"/>
          <a:lstStyle>
            <a:lvl1pPr defTabSz="2438337">
              <a:lnSpc>
                <a:spcPct val="80000"/>
              </a:lnSpc>
              <a:defRPr sz="8500" b="1" spc="-17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64" name="Shape 64"/>
          <p:cNvSpPr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lIns="50800" tIns="50800" rIns="50800" bIns="50800" anchor="ctr"/>
          <a:lstStyle>
            <a:lvl1pPr defTabSz="2438337">
              <a:lnSpc>
                <a:spcPct val="80000"/>
              </a:lnSpc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hape 72"/>
          <p:cNvSpPr>
            <a:spLocks noGrp="1"/>
          </p:cNvSpPr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/>
          </p:cNvSpPr>
          <p:nvPr>
            <p:ph type="title"/>
          </p:nvPr>
        </p:nvSpPr>
        <p:spPr>
          <a:xfrm>
            <a:off x="1206500" y="1079500"/>
            <a:ext cx="21971000" cy="1434951"/>
          </a:xfrm>
          <a:prstGeom prst="rect">
            <a:avLst/>
          </a:prstGeom>
        </p:spPr>
        <p:txBody>
          <a:bodyPr lIns="50800" tIns="50800" rIns="50800" bIns="50800"/>
          <a:lstStyle>
            <a:lvl1pPr defTabSz="2438337">
              <a:lnSpc>
                <a:spcPct val="80000"/>
              </a:lnSpc>
              <a:defRPr sz="8500" b="1" spc="-17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80" name="Shape 80"/>
          <p:cNvSpPr>
            <a:spLocks noGrp="1"/>
          </p:cNvSpPr>
          <p:nvPr>
            <p:ph type="body" sz="quarter" idx="1"/>
          </p:nvPr>
        </p:nvSpPr>
        <p:spPr>
          <a:xfrm>
            <a:off x="1206500" y="2372960"/>
            <a:ext cx="21971000" cy="934782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buClrTx/>
              <a:buSzTx/>
              <a:buFontTx/>
              <a:buNone/>
              <a:defRPr sz="5500"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Slide Subtitle</a:t>
            </a:r>
          </a:p>
        </p:txBody>
      </p:sp>
      <p:sp>
        <p:nvSpPr>
          <p:cNvPr id="81" name="Shape 81"/>
          <p:cNvSpPr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/>
          </p:cNvSpPr>
          <p:nvPr>
            <p:ph type="title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 lIns="50800" tIns="50800" rIns="50800" bIns="50800"/>
          <a:lstStyle>
            <a:lvl1pPr defTabSz="2438337">
              <a:lnSpc>
                <a:spcPct val="80000"/>
              </a:lnSpc>
              <a:defRPr sz="8500" b="1" spc="-17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Agenda Title</a:t>
            </a:r>
          </a:p>
        </p:txBody>
      </p:sp>
      <p:sp>
        <p:nvSpPr>
          <p:cNvPr id="89" name="Shape 89"/>
          <p:cNvSpPr>
            <a:spLocks noGrp="1"/>
          </p:cNvSpPr>
          <p:nvPr>
            <p:ph type="body" sz="quarter" idx="1"/>
          </p:nvPr>
        </p:nvSpPr>
        <p:spPr>
          <a:xfrm>
            <a:off x="1206500" y="2372960"/>
            <a:ext cx="21971000" cy="934782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buClrTx/>
              <a:buSzTx/>
              <a:buFontTx/>
              <a:buNone/>
              <a:defRPr sz="5500"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Agenda Subtitle</a:t>
            </a:r>
          </a:p>
        </p:txBody>
      </p:sp>
      <p:sp>
        <p:nvSpPr>
          <p:cNvPr id="90" name="Shape 90"/>
          <p:cNvSpPr>
            <a:spLocks noGrp="1"/>
          </p:cNvSpPr>
          <p:nvPr>
            <p:ph type="body" idx="13"/>
          </p:nvPr>
        </p:nvSpPr>
        <p:spPr>
          <a:xfrm>
            <a:off x="1206500" y="4248503"/>
            <a:ext cx="21971000" cy="8256015"/>
          </a:xfrm>
          <a:prstGeom prst="rect">
            <a:avLst/>
          </a:prstGeom>
        </p:spPr>
        <p:txBody>
          <a:bodyPr lIns="50800" tIns="50800" rIns="50800" bIns="50800"/>
          <a:lstStyle/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31198" y="1186732"/>
            <a:ext cx="22721604" cy="1527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31198" y="3073266"/>
            <a:ext cx="22721604" cy="9110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23188843" y="12524798"/>
            <a:ext cx="867580" cy="870494"/>
          </a:xfrm>
          <a:prstGeom prst="rect">
            <a:avLst/>
          </a:prstGeom>
          <a:ln w="12700">
            <a:miter lim="400000"/>
          </a:ln>
        </p:spPr>
        <p:txBody>
          <a:bodyPr wrap="none" lIns="243798" tIns="243798" rIns="243798" bIns="243798" anchor="ctr">
            <a:spAutoFit/>
          </a:bodyPr>
          <a:lstStyle>
            <a:lvl1pPr algn="r" defTabSz="2438400">
              <a:lnSpc>
                <a:spcPct val="100000"/>
              </a:lnSpc>
              <a:spcBef>
                <a:spcPts val="0"/>
              </a:spcBef>
              <a:defRPr sz="2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med"/>
  <p:txStyles>
    <p:titleStyle>
      <a:lvl1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028700" marR="0" indent="-91440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95959"/>
        </a:buClr>
        <a:buSzPts val="4800"/>
        <a:buFont typeface="Arial"/>
        <a:buChar char="●"/>
        <a:tabLst/>
        <a:defRPr sz="4800" b="0" i="0" u="none" strike="noStrike" cap="none" spc="0" baseline="0">
          <a:ln>
            <a:noFill/>
          </a:ln>
          <a:solidFill>
            <a:srgbClr val="595959"/>
          </a:solidFill>
          <a:uFillTx/>
          <a:latin typeface="Arial"/>
          <a:ea typeface="Arial"/>
          <a:cs typeface="Arial"/>
          <a:sym typeface="Arial"/>
        </a:defRPr>
      </a:lvl1pPr>
      <a:lvl2pPr marL="1685469" marR="0" indent="-1088569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95959"/>
        </a:buClr>
        <a:buSzPts val="4800"/>
        <a:buFont typeface="Arial"/>
        <a:buChar char="○"/>
        <a:tabLst/>
        <a:defRPr sz="4800" b="0" i="0" u="none" strike="noStrike" cap="none" spc="0" baseline="0">
          <a:ln>
            <a:noFill/>
          </a:ln>
          <a:solidFill>
            <a:srgbClr val="595959"/>
          </a:solidFill>
          <a:uFillTx/>
          <a:latin typeface="Arial"/>
          <a:ea typeface="Arial"/>
          <a:cs typeface="Arial"/>
          <a:sym typeface="Arial"/>
        </a:defRPr>
      </a:lvl2pPr>
      <a:lvl3pPr marL="2142669" marR="0" indent="-1088569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95959"/>
        </a:buClr>
        <a:buSzPts val="4800"/>
        <a:buFont typeface="Arial"/>
        <a:buChar char="■"/>
        <a:tabLst/>
        <a:defRPr sz="4800" b="0" i="0" u="none" strike="noStrike" cap="none" spc="0" baseline="0">
          <a:ln>
            <a:noFill/>
          </a:ln>
          <a:solidFill>
            <a:srgbClr val="595959"/>
          </a:solidFill>
          <a:uFillTx/>
          <a:latin typeface="Arial"/>
          <a:ea typeface="Arial"/>
          <a:cs typeface="Arial"/>
          <a:sym typeface="Arial"/>
        </a:defRPr>
      </a:lvl3pPr>
      <a:lvl4pPr marL="2599869" marR="0" indent="-1088569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95959"/>
        </a:buClr>
        <a:buSzPts val="4800"/>
        <a:buFont typeface="Arial"/>
        <a:buChar char="●"/>
        <a:tabLst/>
        <a:defRPr sz="4800" b="0" i="0" u="none" strike="noStrike" cap="none" spc="0" baseline="0">
          <a:ln>
            <a:noFill/>
          </a:ln>
          <a:solidFill>
            <a:srgbClr val="595959"/>
          </a:solidFill>
          <a:uFillTx/>
          <a:latin typeface="Arial"/>
          <a:ea typeface="Arial"/>
          <a:cs typeface="Arial"/>
          <a:sym typeface="Arial"/>
        </a:defRPr>
      </a:lvl4pPr>
      <a:lvl5pPr marL="3057069" marR="0" indent="-1088569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95959"/>
        </a:buClr>
        <a:buSzPts val="4800"/>
        <a:buFont typeface="Arial"/>
        <a:buChar char="○"/>
        <a:tabLst/>
        <a:defRPr sz="4800" b="0" i="0" u="none" strike="noStrike" cap="none" spc="0" baseline="0">
          <a:ln>
            <a:noFill/>
          </a:ln>
          <a:solidFill>
            <a:srgbClr val="595959"/>
          </a:solidFill>
          <a:uFillTx/>
          <a:latin typeface="Arial"/>
          <a:ea typeface="Arial"/>
          <a:cs typeface="Arial"/>
          <a:sym typeface="Arial"/>
        </a:defRPr>
      </a:lvl5pPr>
      <a:lvl6pPr marL="3657600" marR="0" indent="-60960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95959"/>
        </a:buClr>
        <a:buSzPct val="123000"/>
        <a:buFont typeface="Arial"/>
        <a:buChar char="•"/>
        <a:tabLst/>
        <a:defRPr sz="4800" b="0" i="0" u="none" strike="noStrike" cap="none" spc="0" baseline="0">
          <a:ln>
            <a:noFill/>
          </a:ln>
          <a:solidFill>
            <a:srgbClr val="595959"/>
          </a:solidFill>
          <a:uFillTx/>
          <a:latin typeface="Arial"/>
          <a:ea typeface="Arial"/>
          <a:cs typeface="Arial"/>
          <a:sym typeface="Arial"/>
        </a:defRPr>
      </a:lvl6pPr>
      <a:lvl7pPr marL="4267200" marR="0" indent="-60960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95959"/>
        </a:buClr>
        <a:buSzPct val="123000"/>
        <a:buFont typeface="Arial"/>
        <a:buChar char="•"/>
        <a:tabLst/>
        <a:defRPr sz="4800" b="0" i="0" u="none" strike="noStrike" cap="none" spc="0" baseline="0">
          <a:ln>
            <a:noFill/>
          </a:ln>
          <a:solidFill>
            <a:srgbClr val="595959"/>
          </a:solidFill>
          <a:uFillTx/>
          <a:latin typeface="Arial"/>
          <a:ea typeface="Arial"/>
          <a:cs typeface="Arial"/>
          <a:sym typeface="Arial"/>
        </a:defRPr>
      </a:lvl7pPr>
      <a:lvl8pPr marL="4876800" marR="0" indent="-60960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95959"/>
        </a:buClr>
        <a:buSzPct val="123000"/>
        <a:buFont typeface="Arial"/>
        <a:buChar char="•"/>
        <a:tabLst/>
        <a:defRPr sz="4800" b="0" i="0" u="none" strike="noStrike" cap="none" spc="0" baseline="0">
          <a:ln>
            <a:noFill/>
          </a:ln>
          <a:solidFill>
            <a:srgbClr val="595959"/>
          </a:solidFill>
          <a:uFillTx/>
          <a:latin typeface="Arial"/>
          <a:ea typeface="Arial"/>
          <a:cs typeface="Arial"/>
          <a:sym typeface="Arial"/>
        </a:defRPr>
      </a:lvl8pPr>
      <a:lvl9pPr marL="5486400" marR="0" indent="-60960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95959"/>
        </a:buClr>
        <a:buSzPct val="123000"/>
        <a:buFont typeface="Arial"/>
        <a:buChar char="•"/>
        <a:tabLst/>
        <a:defRPr sz="4800" b="0" i="0" u="none" strike="noStrike" cap="none" spc="0" baseline="0">
          <a:ln>
            <a:noFill/>
          </a:ln>
          <a:solidFill>
            <a:srgbClr val="595959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6.png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jpe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8.jpeg"/><Relationship Id="rId5" Type="http://schemas.openxmlformats.org/officeDocument/2006/relationships/image" Target="../media/image77.png"/><Relationship Id="rId4" Type="http://schemas.openxmlformats.org/officeDocument/2006/relationships/image" Target="../media/image76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image1.jpeg" descr="back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Shape 179"/>
          <p:cNvSpPr>
            <a:spLocks noGrp="1"/>
          </p:cNvSpPr>
          <p:nvPr>
            <p:ph type="title"/>
          </p:nvPr>
        </p:nvSpPr>
        <p:spPr>
          <a:xfrm>
            <a:off x="831198" y="3417368"/>
            <a:ext cx="22721604" cy="2832198"/>
          </a:xfrm>
          <a:prstGeom prst="rect">
            <a:avLst/>
          </a:prstGeom>
        </p:spPr>
        <p:txBody>
          <a:bodyPr/>
          <a:lstStyle>
            <a:lvl1pPr algn="l">
              <a:defRPr sz="12500" b="1">
                <a:solidFill>
                  <a:srgbClr val="FFFFFF"/>
                </a:solidFill>
              </a:defRPr>
            </a:lvl1pPr>
          </a:lstStyle>
          <a:p>
            <a:r>
              <a:t>PHYTOVIRON</a:t>
            </a:r>
          </a:p>
        </p:txBody>
      </p:sp>
      <p:sp>
        <p:nvSpPr>
          <p:cNvPr id="180" name="Shape 180"/>
          <p:cNvSpPr/>
          <p:nvPr/>
        </p:nvSpPr>
        <p:spPr>
          <a:xfrm>
            <a:off x="1136063" y="6727856"/>
            <a:ext cx="8313924" cy="768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7">
              <a:lnSpc>
                <a:spcPct val="110000"/>
              </a:lnSpc>
              <a:spcBef>
                <a:spcPts val="0"/>
              </a:spcBef>
              <a:defRPr sz="46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новый уровень защиты</a:t>
            </a:r>
          </a:p>
        </p:txBody>
      </p:sp>
      <p:pic>
        <p:nvPicPr>
          <p:cNvPr id="181" name="image2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858" y="12280652"/>
            <a:ext cx="3007138" cy="526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>
            <a:spLocks noGrp="1"/>
          </p:cNvSpPr>
          <p:nvPr>
            <p:ph type="ctrTitle"/>
          </p:nvPr>
        </p:nvSpPr>
        <p:spPr>
          <a:xfrm>
            <a:off x="970900" y="687893"/>
            <a:ext cx="22134412" cy="3430063"/>
          </a:xfrm>
          <a:prstGeom prst="rect">
            <a:avLst/>
          </a:prstGeom>
        </p:spPr>
        <p:txBody>
          <a:bodyPr lIns="243798" tIns="243798" rIns="243798" bIns="243798" anchor="t"/>
          <a:lstStyle/>
          <a:p>
            <a:pPr defTabSz="2365248">
              <a:lnSpc>
                <a:spcPct val="90000"/>
              </a:lnSpc>
              <a:defRPr sz="8700" spc="0">
                <a:solidFill>
                  <a:srgbClr val="8AA99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Третий</a:t>
            </a:r>
            <a:r>
              <a:rPr>
                <a:solidFill>
                  <a:srgbClr val="3D5751"/>
                </a:solidFill>
              </a:rPr>
              <a:t> уровень защиты </a:t>
            </a:r>
          </a:p>
          <a:p>
            <a:pPr defTabSz="2365248">
              <a:lnSpc>
                <a:spcPct val="90000"/>
              </a:lnSpc>
              <a:defRPr sz="8700" spc="0">
                <a:solidFill>
                  <a:srgbClr val="8AA99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3D5751"/>
                </a:solidFill>
              </a:rPr>
              <a:t>иммунной системы</a:t>
            </a:r>
          </a:p>
        </p:txBody>
      </p:sp>
      <p:sp>
        <p:nvSpPr>
          <p:cNvPr id="334" name="Shape 334"/>
          <p:cNvSpPr/>
          <p:nvPr/>
        </p:nvSpPr>
        <p:spPr>
          <a:xfrm>
            <a:off x="971176" y="5823898"/>
            <a:ext cx="7974508" cy="4771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lnSpc>
                <a:spcPct val="115000"/>
              </a:lnSpc>
              <a:spcBef>
                <a:spcPts val="0"/>
              </a:spcBef>
              <a:defRPr sz="3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«Тяжёлая артиллерия» </a:t>
            </a:r>
          </a:p>
          <a:p>
            <a:pPr defTabSz="2438400">
              <a:lnSpc>
                <a:spcPct val="115000"/>
              </a:lnSpc>
              <a:spcBef>
                <a:spcPts val="0"/>
              </a:spcBef>
              <a:defRPr sz="3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из B-лимфоцитов. Организм начинает вырабатывать антитела —  иммуноглобулины, которые нейтрализуют патогены, с которыми не справился местный иммунитет.</a:t>
            </a:r>
          </a:p>
        </p:txBody>
      </p:sp>
      <p:pic>
        <p:nvPicPr>
          <p:cNvPr id="335" name="image3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500" y="12365704"/>
            <a:ext cx="2711568" cy="475078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Shape 336"/>
          <p:cNvSpPr/>
          <p:nvPr/>
        </p:nvSpPr>
        <p:spPr>
          <a:xfrm>
            <a:off x="995810" y="4961277"/>
            <a:ext cx="7573369" cy="1017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 anchor="ctr">
            <a:normAutofit/>
          </a:bodyPr>
          <a:lstStyle>
            <a:lvl1pPr defTabSz="2438400">
              <a:spcBef>
                <a:spcPts val="0"/>
              </a:spcBef>
              <a:defRPr sz="38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Производство антител</a:t>
            </a:r>
          </a:p>
        </p:txBody>
      </p:sp>
      <p:grpSp>
        <p:nvGrpSpPr>
          <p:cNvPr id="344" name="Group 344"/>
          <p:cNvGrpSpPr/>
          <p:nvPr/>
        </p:nvGrpSpPr>
        <p:grpSpPr>
          <a:xfrm>
            <a:off x="10848353" y="2313865"/>
            <a:ext cx="14346674" cy="11137084"/>
            <a:chOff x="-3304434" y="0"/>
            <a:chExt cx="14346673" cy="11137083"/>
          </a:xfrm>
        </p:grpSpPr>
        <p:pic>
          <p:nvPicPr>
            <p:cNvPr id="337" name="pasted-image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595486"/>
              <a:ext cx="11042239" cy="105415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38" name="pasted-image.pd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51363" y="436259"/>
              <a:ext cx="1480558" cy="14805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39" name="pasted-image.pd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46953" y="0"/>
              <a:ext cx="2353056" cy="23530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40" name="pasted-image.pd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21362" y="9271642"/>
              <a:ext cx="1480558" cy="14805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41" name="Shape 341"/>
            <p:cNvSpPr/>
            <p:nvPr/>
          </p:nvSpPr>
          <p:spPr>
            <a:xfrm>
              <a:off x="1259414" y="6395313"/>
              <a:ext cx="5264455" cy="11894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43798" tIns="243798" rIns="243798" bIns="243798" numCol="1" anchor="t">
              <a:normAutofit/>
            </a:bodyPr>
            <a:lstStyle>
              <a:lvl1pPr defTabSz="2438400">
                <a:lnSpc>
                  <a:spcPct val="115000"/>
                </a:lnSpc>
                <a:spcBef>
                  <a:spcPts val="0"/>
                </a:spcBef>
                <a:defRPr sz="3500" b="1">
                  <a:solidFill>
                    <a:srgbClr val="3E5953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B-лимфоциты</a:t>
              </a:r>
            </a:p>
          </p:txBody>
        </p:sp>
        <p:sp>
          <p:nvSpPr>
            <p:cNvPr id="342" name="Shape 342"/>
            <p:cNvSpPr/>
            <p:nvPr/>
          </p:nvSpPr>
          <p:spPr>
            <a:xfrm>
              <a:off x="-2479176" y="2841393"/>
              <a:ext cx="5666478" cy="10996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43798" tIns="243798" rIns="243798" bIns="243798" numCol="1" anchor="t">
              <a:normAutofit/>
            </a:bodyPr>
            <a:lstStyle>
              <a:lvl1pPr defTabSz="2438400">
                <a:lnSpc>
                  <a:spcPct val="115000"/>
                </a:lnSpc>
                <a:spcBef>
                  <a:spcPts val="0"/>
                </a:spcBef>
                <a:defRPr sz="3000">
                  <a:solidFill>
                    <a:srgbClr val="535353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- иммуноглобулин</a:t>
              </a:r>
            </a:p>
          </p:txBody>
        </p:sp>
        <p:pic>
          <p:nvPicPr>
            <p:cNvPr id="343" name="pasted-image.pd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3304435" y="2995693"/>
              <a:ext cx="809862" cy="7910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45" name="pasted-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5176" y="6379062"/>
            <a:ext cx="805477" cy="805475"/>
          </a:xfrm>
          <a:prstGeom prst="rect">
            <a:avLst/>
          </a:prstGeom>
          <a:ln w="12700">
            <a:miter lim="400000"/>
          </a:ln>
        </p:spPr>
      </p:pic>
      <p:sp>
        <p:nvSpPr>
          <p:cNvPr id="346" name="Shape 346"/>
          <p:cNvSpPr/>
          <p:nvPr/>
        </p:nvSpPr>
        <p:spPr>
          <a:xfrm>
            <a:off x="11804063" y="5945082"/>
            <a:ext cx="3614644" cy="1825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/>
          <a:p>
            <a:pPr defTabSz="2438400">
              <a:spcBef>
                <a:spcPts val="0"/>
              </a:spcBef>
              <a:defRPr sz="30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бактерии</a:t>
            </a:r>
          </a:p>
          <a:p>
            <a:pPr defTabSz="2438400">
              <a:spcBef>
                <a:spcPts val="0"/>
              </a:spcBef>
              <a:defRPr sz="30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паразиты</a:t>
            </a:r>
          </a:p>
          <a:p>
            <a:pPr defTabSz="2438400">
              <a:spcBef>
                <a:spcPts val="0"/>
              </a:spcBef>
              <a:defRPr sz="30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вирусы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/>
          <p:nvPr/>
        </p:nvSpPr>
        <p:spPr>
          <a:xfrm>
            <a:off x="-25400" y="-50800"/>
            <a:ext cx="24434800" cy="13817600"/>
          </a:xfrm>
          <a:prstGeom prst="rect">
            <a:avLst/>
          </a:prstGeom>
          <a:solidFill>
            <a:srgbClr val="43565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283D2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1" name="Shape 351"/>
          <p:cNvSpPr>
            <a:spLocks noGrp="1"/>
          </p:cNvSpPr>
          <p:nvPr>
            <p:ph type="title"/>
          </p:nvPr>
        </p:nvSpPr>
        <p:spPr>
          <a:xfrm>
            <a:off x="650954" y="4427523"/>
            <a:ext cx="23082092" cy="6752327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3200"/>
              </a:spcBef>
              <a:defRPr sz="10000" b="1">
                <a:solidFill>
                  <a:srgbClr val="FFFFFF"/>
                </a:solidFill>
              </a:defRPr>
            </a:pPr>
            <a:r>
              <a:t>Если иммунитет ослаблен,</a:t>
            </a:r>
          </a:p>
          <a:p>
            <a:pPr algn="ctr">
              <a:defRPr sz="7200" b="1">
                <a:solidFill>
                  <a:srgbClr val="FFFFFF"/>
                </a:solidFill>
              </a:defRPr>
            </a:pPr>
            <a:r>
              <a:t>то организм не справляется</a:t>
            </a:r>
          </a:p>
          <a:p>
            <a:pPr algn="ctr">
              <a:defRPr sz="7200" b="1">
                <a:solidFill>
                  <a:srgbClr val="FFFFFF"/>
                </a:solidFill>
              </a:defRPr>
            </a:pPr>
            <a:r>
              <a:t>с атакой патогенов, и мы заболеваем </a:t>
            </a:r>
          </a:p>
        </p:txBody>
      </p:sp>
      <p:pic>
        <p:nvPicPr>
          <p:cNvPr id="352" name="image2.png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0525" y="12452711"/>
            <a:ext cx="2242949" cy="3929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3" name="image17.png" descr="фон заболел-02.png"/>
          <p:cNvPicPr>
            <a:picLocks noChangeAspect="1"/>
          </p:cNvPicPr>
          <p:nvPr/>
        </p:nvPicPr>
        <p:blipFill>
          <a:blip r:embed="rId3">
            <a:alphaModFix amt="24835"/>
          </a:blip>
          <a:stretch>
            <a:fillRect/>
          </a:stretch>
        </p:blipFill>
        <p:spPr>
          <a:xfrm>
            <a:off x="-50801" y="-50800"/>
            <a:ext cx="24485602" cy="13817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/>
          <p:nvPr/>
        </p:nvSpPr>
        <p:spPr>
          <a:xfrm>
            <a:off x="-207072" y="-50800"/>
            <a:ext cx="24616474" cy="13817600"/>
          </a:xfrm>
          <a:prstGeom prst="rect">
            <a:avLst/>
          </a:prstGeom>
          <a:solidFill>
            <a:srgbClr val="F6F5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DBE2D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6" name="Shape 356"/>
          <p:cNvSpPr/>
          <p:nvPr/>
        </p:nvSpPr>
        <p:spPr>
          <a:xfrm>
            <a:off x="12992100" y="8356600"/>
            <a:ext cx="3225800" cy="3225800"/>
          </a:xfrm>
          <a:prstGeom prst="ellipse">
            <a:avLst/>
          </a:prstGeom>
          <a:solidFill>
            <a:srgbClr val="FFFFFF">
              <a:alpha val="44361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7" name="Shape 357"/>
          <p:cNvSpPr/>
          <p:nvPr/>
        </p:nvSpPr>
        <p:spPr>
          <a:xfrm>
            <a:off x="3238500" y="8382000"/>
            <a:ext cx="3225800" cy="3225800"/>
          </a:xfrm>
          <a:prstGeom prst="ellipse">
            <a:avLst/>
          </a:prstGeom>
          <a:solidFill>
            <a:srgbClr val="FFFFFF">
              <a:alpha val="44361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8" name="Shape 358"/>
          <p:cNvSpPr/>
          <p:nvPr/>
        </p:nvSpPr>
        <p:spPr>
          <a:xfrm>
            <a:off x="8166100" y="8382000"/>
            <a:ext cx="3225800" cy="3225800"/>
          </a:xfrm>
          <a:prstGeom prst="ellipse">
            <a:avLst/>
          </a:prstGeom>
          <a:solidFill>
            <a:srgbClr val="FFFFFF">
              <a:alpha val="44361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9" name="Shape 359"/>
          <p:cNvSpPr/>
          <p:nvPr/>
        </p:nvSpPr>
        <p:spPr>
          <a:xfrm>
            <a:off x="8191500" y="4038598"/>
            <a:ext cx="3225800" cy="3225803"/>
          </a:xfrm>
          <a:prstGeom prst="ellipse">
            <a:avLst/>
          </a:prstGeom>
          <a:solidFill>
            <a:srgbClr val="FFFFFF">
              <a:alpha val="44361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0" name="Shape 360"/>
          <p:cNvSpPr/>
          <p:nvPr/>
        </p:nvSpPr>
        <p:spPr>
          <a:xfrm>
            <a:off x="12979400" y="4038598"/>
            <a:ext cx="3225800" cy="3225803"/>
          </a:xfrm>
          <a:prstGeom prst="ellipse">
            <a:avLst/>
          </a:prstGeom>
          <a:solidFill>
            <a:srgbClr val="FFFFFF">
              <a:alpha val="44361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1" name="Shape 361"/>
          <p:cNvSpPr/>
          <p:nvPr/>
        </p:nvSpPr>
        <p:spPr>
          <a:xfrm>
            <a:off x="17957800" y="4051298"/>
            <a:ext cx="3225800" cy="3225803"/>
          </a:xfrm>
          <a:prstGeom prst="ellipse">
            <a:avLst/>
          </a:prstGeom>
          <a:solidFill>
            <a:srgbClr val="FFFFFF">
              <a:alpha val="44361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2" name="Shape 362"/>
          <p:cNvSpPr/>
          <p:nvPr/>
        </p:nvSpPr>
        <p:spPr>
          <a:xfrm>
            <a:off x="17957800" y="8343900"/>
            <a:ext cx="3225800" cy="3225800"/>
          </a:xfrm>
          <a:prstGeom prst="ellipse">
            <a:avLst/>
          </a:prstGeom>
          <a:solidFill>
            <a:srgbClr val="FFFFFF">
              <a:alpha val="44361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3" name="Shape 363"/>
          <p:cNvSpPr/>
          <p:nvPr/>
        </p:nvSpPr>
        <p:spPr>
          <a:xfrm>
            <a:off x="3277508" y="4087314"/>
            <a:ext cx="3225805" cy="3225805"/>
          </a:xfrm>
          <a:prstGeom prst="ellipse">
            <a:avLst/>
          </a:prstGeom>
          <a:solidFill>
            <a:srgbClr val="FFFFFF">
              <a:alpha val="44361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4" name="Shape 364"/>
          <p:cNvSpPr/>
          <p:nvPr/>
        </p:nvSpPr>
        <p:spPr>
          <a:xfrm>
            <a:off x="3568700" y="4330700"/>
            <a:ext cx="2641600" cy="264160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5" name="Shape 365"/>
          <p:cNvSpPr/>
          <p:nvPr/>
        </p:nvSpPr>
        <p:spPr>
          <a:xfrm>
            <a:off x="2463794" y="6972299"/>
            <a:ext cx="4851411" cy="1277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>
            <a:lvl1pPr algn="ctr" defTabSz="2438400">
              <a:lnSpc>
                <a:spcPct val="103500"/>
              </a:lnSpc>
              <a:spcBef>
                <a:spcPts val="0"/>
              </a:spcBef>
              <a:defRPr sz="27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несбалансированное питание</a:t>
            </a:r>
          </a:p>
        </p:txBody>
      </p:sp>
      <p:sp>
        <p:nvSpPr>
          <p:cNvPr id="366" name="Shape 366"/>
          <p:cNvSpPr/>
          <p:nvPr/>
        </p:nvSpPr>
        <p:spPr>
          <a:xfrm>
            <a:off x="8458200" y="4330700"/>
            <a:ext cx="2641600" cy="264160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7" name="Shape 367"/>
          <p:cNvSpPr/>
          <p:nvPr/>
        </p:nvSpPr>
        <p:spPr>
          <a:xfrm>
            <a:off x="7581900" y="6972300"/>
            <a:ext cx="4394200" cy="870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92500" lnSpcReduction="10000"/>
          </a:bodyPr>
          <a:lstStyle>
            <a:lvl1pPr algn="ctr" defTabSz="2438400">
              <a:lnSpc>
                <a:spcPct val="103500"/>
              </a:lnSpc>
              <a:spcBef>
                <a:spcPts val="0"/>
              </a:spcBef>
              <a:defRPr sz="27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вредные привычки</a:t>
            </a:r>
          </a:p>
        </p:txBody>
      </p:sp>
      <p:sp>
        <p:nvSpPr>
          <p:cNvPr id="368" name="Shape 368"/>
          <p:cNvSpPr/>
          <p:nvPr/>
        </p:nvSpPr>
        <p:spPr>
          <a:xfrm>
            <a:off x="13233400" y="4330700"/>
            <a:ext cx="2641600" cy="264160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9" name="Shape 369"/>
          <p:cNvSpPr/>
          <p:nvPr/>
        </p:nvSpPr>
        <p:spPr>
          <a:xfrm>
            <a:off x="12293600" y="6972300"/>
            <a:ext cx="4394200" cy="870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92500" lnSpcReduction="10000"/>
          </a:bodyPr>
          <a:lstStyle>
            <a:lvl1pPr algn="ctr" defTabSz="2438400">
              <a:lnSpc>
                <a:spcPct val="103500"/>
              </a:lnSpc>
              <a:spcBef>
                <a:spcPts val="0"/>
              </a:spcBef>
              <a:defRPr sz="27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стресс</a:t>
            </a:r>
          </a:p>
        </p:txBody>
      </p:sp>
      <p:sp>
        <p:nvSpPr>
          <p:cNvPr id="370" name="Shape 370"/>
          <p:cNvSpPr/>
          <p:nvPr/>
        </p:nvSpPr>
        <p:spPr>
          <a:xfrm>
            <a:off x="18249900" y="4330700"/>
            <a:ext cx="2641600" cy="264160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1" name="Shape 371"/>
          <p:cNvSpPr/>
          <p:nvPr/>
        </p:nvSpPr>
        <p:spPr>
          <a:xfrm>
            <a:off x="17373600" y="6972300"/>
            <a:ext cx="4394200" cy="870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92500" lnSpcReduction="10000"/>
          </a:bodyPr>
          <a:lstStyle>
            <a:lvl1pPr algn="ctr" defTabSz="2438400">
              <a:lnSpc>
                <a:spcPct val="103500"/>
              </a:lnSpc>
              <a:spcBef>
                <a:spcPts val="0"/>
              </a:spcBef>
              <a:defRPr sz="27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недосыпы</a:t>
            </a:r>
          </a:p>
        </p:txBody>
      </p:sp>
      <p:sp>
        <p:nvSpPr>
          <p:cNvPr id="372" name="Shape 372"/>
          <p:cNvSpPr/>
          <p:nvPr/>
        </p:nvSpPr>
        <p:spPr>
          <a:xfrm>
            <a:off x="3568700" y="8661400"/>
            <a:ext cx="2641600" cy="264160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3" name="Shape 373"/>
          <p:cNvSpPr/>
          <p:nvPr/>
        </p:nvSpPr>
        <p:spPr>
          <a:xfrm>
            <a:off x="2692400" y="11303000"/>
            <a:ext cx="4394200" cy="870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92500" lnSpcReduction="10000"/>
          </a:bodyPr>
          <a:lstStyle>
            <a:lvl1pPr algn="ctr" defTabSz="2438400">
              <a:lnSpc>
                <a:spcPct val="103500"/>
              </a:lnSpc>
              <a:spcBef>
                <a:spcPts val="0"/>
              </a:spcBef>
              <a:defRPr sz="27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возраст</a:t>
            </a:r>
          </a:p>
        </p:txBody>
      </p:sp>
      <p:sp>
        <p:nvSpPr>
          <p:cNvPr id="374" name="Shape 374"/>
          <p:cNvSpPr/>
          <p:nvPr/>
        </p:nvSpPr>
        <p:spPr>
          <a:xfrm>
            <a:off x="8458200" y="8661400"/>
            <a:ext cx="2641600" cy="264160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5" name="Shape 375"/>
          <p:cNvSpPr/>
          <p:nvPr/>
        </p:nvSpPr>
        <p:spPr>
          <a:xfrm>
            <a:off x="7581900" y="11302999"/>
            <a:ext cx="4330700" cy="1277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03500"/>
              </a:lnSpc>
              <a:spcBef>
                <a:spcPts val="0"/>
              </a:spcBef>
              <a:defRPr sz="27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повреждения </a:t>
            </a:r>
            <a:endParaRPr spc="150"/>
          </a:p>
          <a:p>
            <a:pPr algn="ctr" defTabSz="2438400">
              <a:lnSpc>
                <a:spcPct val="103500"/>
              </a:lnSpc>
              <a:spcBef>
                <a:spcPts val="0"/>
              </a:spcBef>
              <a:defRPr sz="27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 травмы</a:t>
            </a:r>
          </a:p>
        </p:txBody>
      </p:sp>
      <p:sp>
        <p:nvSpPr>
          <p:cNvPr id="376" name="Shape 376"/>
          <p:cNvSpPr/>
          <p:nvPr/>
        </p:nvSpPr>
        <p:spPr>
          <a:xfrm>
            <a:off x="13233400" y="8661400"/>
            <a:ext cx="2641600" cy="264160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7" name="Shape 377"/>
          <p:cNvSpPr/>
          <p:nvPr/>
        </p:nvSpPr>
        <p:spPr>
          <a:xfrm>
            <a:off x="12357100" y="11302999"/>
            <a:ext cx="4394200" cy="1277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>
            <a:lvl1pPr algn="ctr" defTabSz="2438400">
              <a:lnSpc>
                <a:spcPct val="103500"/>
              </a:lnSpc>
              <a:spcBef>
                <a:spcPts val="0"/>
              </a:spcBef>
              <a:defRPr sz="27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хронические заболевания</a:t>
            </a:r>
          </a:p>
        </p:txBody>
      </p:sp>
      <p:sp>
        <p:nvSpPr>
          <p:cNvPr id="378" name="Shape 378"/>
          <p:cNvSpPr/>
          <p:nvPr/>
        </p:nvSpPr>
        <p:spPr>
          <a:xfrm>
            <a:off x="18249900" y="8661400"/>
            <a:ext cx="2641600" cy="264160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9" name="Shape 379"/>
          <p:cNvSpPr/>
          <p:nvPr/>
        </p:nvSpPr>
        <p:spPr>
          <a:xfrm>
            <a:off x="17373600" y="11303000"/>
            <a:ext cx="4394200" cy="870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92500" lnSpcReduction="10000"/>
          </a:bodyPr>
          <a:lstStyle>
            <a:lvl1pPr algn="ctr" defTabSz="2438400">
              <a:lnSpc>
                <a:spcPct val="103500"/>
              </a:lnSpc>
              <a:spcBef>
                <a:spcPts val="0"/>
              </a:spcBef>
              <a:defRPr sz="27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аллергия</a:t>
            </a:r>
          </a:p>
        </p:txBody>
      </p:sp>
      <p:pic>
        <p:nvPicPr>
          <p:cNvPr id="380" name="image18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312" y="4965700"/>
            <a:ext cx="1413167" cy="1371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1" name="image19.png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7903" y="9284944"/>
            <a:ext cx="1430869" cy="1395756"/>
          </a:xfrm>
          <a:prstGeom prst="rect">
            <a:avLst/>
          </a:prstGeom>
          <a:ln w="12700">
            <a:miter lim="400000"/>
          </a:ln>
        </p:spPr>
      </p:pic>
      <p:pic>
        <p:nvPicPr>
          <p:cNvPr id="382" name="image20.png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19200" y="9296400"/>
            <a:ext cx="1371600" cy="1371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3" name="image21.png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2400" y="4991100"/>
            <a:ext cx="1484769" cy="1041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4" name="image22.png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2100" y="9182100"/>
            <a:ext cx="1498600" cy="1574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image23.png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728700" y="4953000"/>
            <a:ext cx="1638300" cy="1413259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Shape 386"/>
          <p:cNvSpPr>
            <a:spLocks noGrp="1"/>
          </p:cNvSpPr>
          <p:nvPr>
            <p:ph type="ctrTitle"/>
          </p:nvPr>
        </p:nvSpPr>
        <p:spPr>
          <a:xfrm>
            <a:off x="961343" y="558752"/>
            <a:ext cx="19431002" cy="3695705"/>
          </a:xfrm>
          <a:prstGeom prst="rect">
            <a:avLst/>
          </a:prstGeom>
        </p:spPr>
        <p:txBody>
          <a:bodyPr lIns="243798" tIns="243798" rIns="243798" bIns="243798" anchor="t"/>
          <a:lstStyle/>
          <a:p>
            <a:pPr defTabSz="2438400">
              <a:lnSpc>
                <a:spcPct val="90000"/>
              </a:lnSpc>
              <a:defRPr sz="10000" spc="0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Факторы, </a:t>
            </a:r>
          </a:p>
          <a:p>
            <a:pPr defTabSz="2438400">
              <a:lnSpc>
                <a:spcPct val="90000"/>
              </a:lnSpc>
              <a:defRPr sz="8000" spc="0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ослабляющие иммунитет</a:t>
            </a:r>
          </a:p>
        </p:txBody>
      </p:sp>
      <p:pic>
        <p:nvPicPr>
          <p:cNvPr id="387" name="image3.png" descr="Imag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0500" y="12365704"/>
            <a:ext cx="2711569" cy="4750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88" name="image24.png" descr="Image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66751" y="4934282"/>
            <a:ext cx="1490983" cy="1358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89" name="image25.png" descr="Image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00411" y="9290911"/>
            <a:ext cx="1407976" cy="14079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/>
          <p:nvPr/>
        </p:nvSpPr>
        <p:spPr>
          <a:xfrm>
            <a:off x="-25400" y="-50800"/>
            <a:ext cx="24434800" cy="13817600"/>
          </a:xfrm>
          <a:prstGeom prst="rect">
            <a:avLst/>
          </a:prstGeom>
          <a:solidFill>
            <a:srgbClr val="F6F5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DBE2D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94" name="Shape 394"/>
          <p:cNvSpPr/>
          <p:nvPr/>
        </p:nvSpPr>
        <p:spPr>
          <a:xfrm>
            <a:off x="11369374" y="1125004"/>
            <a:ext cx="7748700" cy="36427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38400">
              <a:lnSpc>
                <a:spcPct val="81000"/>
              </a:lnSpc>
              <a:spcBef>
                <a:spcPts val="0"/>
              </a:spcBef>
              <a:defRPr sz="22000">
                <a:solidFill>
                  <a:srgbClr val="3D575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dirty="0"/>
              <a:t>33%</a:t>
            </a:r>
          </a:p>
        </p:txBody>
      </p:sp>
      <p:sp>
        <p:nvSpPr>
          <p:cNvPr id="395" name="Shape 395"/>
          <p:cNvSpPr/>
          <p:nvPr/>
        </p:nvSpPr>
        <p:spPr>
          <a:xfrm>
            <a:off x="18341688" y="1668079"/>
            <a:ext cx="4622803" cy="1799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>
            <a:lvl1pPr defTabSz="2414016">
              <a:lnSpc>
                <a:spcPct val="103500"/>
              </a:lnSpc>
              <a:spcBef>
                <a:spcPts val="0"/>
              </a:spcBef>
              <a:defRPr sz="3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населения Земли имеют избыточный вес (по данным ВОЗ)</a:t>
            </a:r>
          </a:p>
        </p:txBody>
      </p:sp>
      <p:sp>
        <p:nvSpPr>
          <p:cNvPr id="396" name="Shape 396"/>
          <p:cNvSpPr/>
          <p:nvPr/>
        </p:nvSpPr>
        <p:spPr>
          <a:xfrm>
            <a:off x="11369375" y="4767796"/>
            <a:ext cx="8102601" cy="3860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38400">
              <a:spcBef>
                <a:spcPts val="0"/>
              </a:spcBef>
              <a:defRPr sz="22000">
                <a:solidFill>
                  <a:srgbClr val="3D575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dirty="0"/>
              <a:t>86%</a:t>
            </a:r>
          </a:p>
        </p:txBody>
      </p:sp>
      <p:sp>
        <p:nvSpPr>
          <p:cNvPr id="397" name="Shape 397"/>
          <p:cNvSpPr/>
          <p:nvPr/>
        </p:nvSpPr>
        <p:spPr>
          <a:xfrm>
            <a:off x="18338800" y="5537976"/>
            <a:ext cx="4737100" cy="1799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14016">
              <a:lnSpc>
                <a:spcPct val="103500"/>
              </a:lnSpc>
              <a:spcBef>
                <a:spcPts val="0"/>
              </a:spcBef>
              <a:defRPr sz="3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имеют</a:t>
            </a:r>
            <a:r>
              <a:rPr lang="ru-RU" dirty="0"/>
              <a:t> дефицит</a:t>
            </a:r>
            <a:r>
              <a:rPr dirty="0"/>
              <a:t> </a:t>
            </a:r>
            <a:r>
              <a:rPr dirty="0" err="1"/>
              <a:t>питательных</a:t>
            </a:r>
            <a:r>
              <a:rPr dirty="0"/>
              <a:t> </a:t>
            </a:r>
            <a:r>
              <a:rPr dirty="0" err="1"/>
              <a:t>веществ</a:t>
            </a:r>
            <a:endParaRPr dirty="0"/>
          </a:p>
        </p:txBody>
      </p:sp>
      <p:sp>
        <p:nvSpPr>
          <p:cNvPr id="398" name="Shape 398"/>
          <p:cNvSpPr/>
          <p:nvPr/>
        </p:nvSpPr>
        <p:spPr>
          <a:xfrm>
            <a:off x="11369375" y="8671840"/>
            <a:ext cx="8724901" cy="3919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38400">
              <a:spcBef>
                <a:spcPts val="0"/>
              </a:spcBef>
              <a:defRPr sz="22000">
                <a:solidFill>
                  <a:srgbClr val="3D575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dirty="0"/>
              <a:t>80%</a:t>
            </a:r>
          </a:p>
        </p:txBody>
      </p:sp>
      <p:sp>
        <p:nvSpPr>
          <p:cNvPr id="399" name="Shape 399"/>
          <p:cNvSpPr/>
          <p:nvPr/>
        </p:nvSpPr>
        <p:spPr>
          <a:xfrm>
            <a:off x="18313400" y="9255517"/>
            <a:ext cx="5181600" cy="2246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38400">
              <a:lnSpc>
                <a:spcPct val="103500"/>
              </a:lnSpc>
              <a:spcBef>
                <a:spcPts val="0"/>
              </a:spcBef>
              <a:defRPr sz="3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людей</a:t>
            </a:r>
            <a:r>
              <a:rPr dirty="0"/>
              <a:t> </a:t>
            </a:r>
            <a:r>
              <a:rPr lang="ru-RU" dirty="0"/>
              <a:t>регулярно </a:t>
            </a:r>
            <a:r>
              <a:rPr dirty="0" err="1"/>
              <a:t>испытывают</a:t>
            </a:r>
            <a:r>
              <a:rPr dirty="0"/>
              <a:t> </a:t>
            </a:r>
            <a:r>
              <a:rPr dirty="0" err="1"/>
              <a:t>стресс</a:t>
            </a:r>
            <a:endParaRPr dirty="0"/>
          </a:p>
        </p:txBody>
      </p:sp>
      <p:sp>
        <p:nvSpPr>
          <p:cNvPr id="400" name="Shape 400"/>
          <p:cNvSpPr/>
          <p:nvPr/>
        </p:nvSpPr>
        <p:spPr>
          <a:xfrm>
            <a:off x="1202643" y="4153229"/>
            <a:ext cx="10299701" cy="5339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lnSpc>
                <a:spcPct val="100000"/>
              </a:lnSpc>
              <a:spcBef>
                <a:spcPts val="1600"/>
              </a:spcBef>
              <a:defRPr sz="100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Большинство людей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6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подвержены влиянию этих факторов</a:t>
            </a:r>
          </a:p>
        </p:txBody>
      </p:sp>
      <p:pic>
        <p:nvPicPr>
          <p:cNvPr id="401" name="image26.png" descr="shutterstock_788779933 [преобразованный]-02.png"/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4868590" y="9038814"/>
            <a:ext cx="5202510" cy="6671086"/>
          </a:xfrm>
          <a:prstGeom prst="rect">
            <a:avLst/>
          </a:prstGeom>
          <a:ln w="12700">
            <a:miter lim="400000"/>
          </a:ln>
        </p:spPr>
      </p:pic>
      <p:pic>
        <p:nvPicPr>
          <p:cNvPr id="402" name="image27.png" descr="shutterstock_788779933 [преобразованный]-11.png"/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 rot="3882001" flipH="1">
            <a:off x="-453004" y="-2118830"/>
            <a:ext cx="6289588" cy="6195513"/>
          </a:xfrm>
          <a:prstGeom prst="rect">
            <a:avLst/>
          </a:prstGeom>
          <a:ln w="12700">
            <a:miter lim="400000"/>
          </a:ln>
        </p:spPr>
      </p:pic>
      <p:pic>
        <p:nvPicPr>
          <p:cNvPr id="403" name="image28.png" descr="shutterstock_788779933 [преобразованный]-09.png"/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8775700" y="11582400"/>
            <a:ext cx="2743200" cy="5702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4" name="image3.png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500" y="12365704"/>
            <a:ext cx="2711569" cy="4750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/>
          <p:nvPr/>
        </p:nvSpPr>
        <p:spPr>
          <a:xfrm>
            <a:off x="-25400" y="20182"/>
            <a:ext cx="24434800" cy="13817602"/>
          </a:xfrm>
          <a:prstGeom prst="rect">
            <a:avLst/>
          </a:prstGeom>
          <a:solidFill>
            <a:srgbClr val="F6F5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DBE2D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7" name="Shape 407"/>
          <p:cNvSpPr/>
          <p:nvPr/>
        </p:nvSpPr>
        <p:spPr>
          <a:xfrm>
            <a:off x="-25400" y="-30619"/>
            <a:ext cx="11638172" cy="13817602"/>
          </a:xfrm>
          <a:prstGeom prst="rect">
            <a:avLst/>
          </a:prstGeom>
          <a:solidFill>
            <a:srgbClr val="89A79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8" name="Shape 408"/>
          <p:cNvSpPr>
            <a:spLocks noGrp="1"/>
          </p:cNvSpPr>
          <p:nvPr>
            <p:ph type="title"/>
          </p:nvPr>
        </p:nvSpPr>
        <p:spPr>
          <a:xfrm>
            <a:off x="894698" y="805732"/>
            <a:ext cx="10511347" cy="392396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10000" b="1">
                <a:solidFill>
                  <a:srgbClr val="FFFFFF"/>
                </a:solidFill>
              </a:defRPr>
            </a:pPr>
            <a:r>
              <a:rPr dirty="0" err="1"/>
              <a:t>Риск</a:t>
            </a:r>
            <a:r>
              <a:rPr dirty="0"/>
              <a:t> </a:t>
            </a:r>
            <a:r>
              <a:rPr dirty="0" err="1"/>
              <a:t>заболеть</a:t>
            </a:r>
            <a:r>
              <a:rPr dirty="0"/>
              <a:t> </a:t>
            </a:r>
          </a:p>
          <a:p>
            <a:pPr>
              <a:lnSpc>
                <a:spcPct val="90000"/>
              </a:lnSpc>
              <a:defRPr sz="10000" b="1">
                <a:solidFill>
                  <a:srgbClr val="FFFFFF"/>
                </a:solidFill>
              </a:defRPr>
            </a:pPr>
            <a:r>
              <a:rPr dirty="0" err="1"/>
              <a:t>увеличива</a:t>
            </a:r>
            <a:r>
              <a:rPr lang="ru-RU" dirty="0" err="1"/>
              <a:t>ется</a:t>
            </a:r>
            <a:endParaRPr dirty="0"/>
          </a:p>
        </p:txBody>
      </p:sp>
      <p:sp>
        <p:nvSpPr>
          <p:cNvPr id="409" name="Shape 409"/>
          <p:cNvSpPr/>
          <p:nvPr/>
        </p:nvSpPr>
        <p:spPr>
          <a:xfrm>
            <a:off x="15926899" y="1599276"/>
            <a:ext cx="5954823" cy="12599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>
            <a:lvl1pPr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поездки в общественном транспорте</a:t>
            </a:r>
          </a:p>
        </p:txBody>
      </p:sp>
      <p:sp>
        <p:nvSpPr>
          <p:cNvPr id="410" name="Shape 410"/>
          <p:cNvSpPr/>
          <p:nvPr/>
        </p:nvSpPr>
        <p:spPr>
          <a:xfrm>
            <a:off x="16000950" y="4526231"/>
            <a:ext cx="7017456" cy="12599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>
            <a:lvl1pPr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контакт с заражённым человеком или животным</a:t>
            </a:r>
          </a:p>
        </p:txBody>
      </p:sp>
      <p:sp>
        <p:nvSpPr>
          <p:cNvPr id="411" name="Shape 411"/>
          <p:cNvSpPr/>
          <p:nvPr/>
        </p:nvSpPr>
        <p:spPr>
          <a:xfrm>
            <a:off x="15994566" y="7365175"/>
            <a:ext cx="5819489" cy="12599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повреждения</a:t>
            </a:r>
            <a:r>
              <a:rPr dirty="0"/>
              <a:t> </a:t>
            </a:r>
            <a:r>
              <a:rPr dirty="0" err="1"/>
              <a:t>кожи</a:t>
            </a:r>
            <a:r>
              <a:rPr dirty="0"/>
              <a:t> </a:t>
            </a:r>
          </a:p>
          <a:p>
            <a:pPr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и </a:t>
            </a:r>
            <a:r>
              <a:rPr dirty="0" err="1"/>
              <a:t>слизист</a:t>
            </a:r>
            <a:r>
              <a:rPr lang="ru-RU" dirty="0" err="1"/>
              <a:t>ых</a:t>
            </a:r>
            <a:endParaRPr dirty="0"/>
          </a:p>
        </p:txBody>
      </p:sp>
      <p:sp>
        <p:nvSpPr>
          <p:cNvPr id="412" name="Shape 412"/>
          <p:cNvSpPr/>
          <p:nvPr/>
        </p:nvSpPr>
        <p:spPr>
          <a:xfrm>
            <a:off x="16032071" y="10533995"/>
            <a:ext cx="4901713" cy="870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92500" lnSpcReduction="10000"/>
          </a:bodyPr>
          <a:lstStyle>
            <a:lvl1pPr defTabSz="2438400">
              <a:lnSpc>
                <a:spcPct val="110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несоблюдение гигиены</a:t>
            </a:r>
          </a:p>
        </p:txBody>
      </p:sp>
      <p:grpSp>
        <p:nvGrpSpPr>
          <p:cNvPr id="421" name="Group 421"/>
          <p:cNvGrpSpPr/>
          <p:nvPr/>
        </p:nvGrpSpPr>
        <p:grpSpPr>
          <a:xfrm>
            <a:off x="13208451" y="1423465"/>
            <a:ext cx="2162772" cy="10746284"/>
            <a:chOff x="-1" y="0"/>
            <a:chExt cx="2162771" cy="10746283"/>
          </a:xfrm>
        </p:grpSpPr>
        <p:sp>
          <p:nvSpPr>
            <p:cNvPr id="413" name="Shape 413"/>
            <p:cNvSpPr/>
            <p:nvPr/>
          </p:nvSpPr>
          <p:spPr>
            <a:xfrm>
              <a:off x="-2" y="-1"/>
              <a:ext cx="2162772" cy="2162767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14" name="Shape 414"/>
            <p:cNvSpPr/>
            <p:nvPr/>
          </p:nvSpPr>
          <p:spPr>
            <a:xfrm>
              <a:off x="-1" y="2861171"/>
              <a:ext cx="2162771" cy="2162769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-1" y="5722343"/>
              <a:ext cx="2162771" cy="2162769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16" name="Shape 416"/>
            <p:cNvSpPr/>
            <p:nvPr/>
          </p:nvSpPr>
          <p:spPr>
            <a:xfrm>
              <a:off x="-1" y="8583514"/>
              <a:ext cx="2162771" cy="2162769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417" name="image29.png" descr="Image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2404" y="8802410"/>
              <a:ext cx="1531448" cy="16308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8" name="image30.png" descr="Ima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0757" y="6090710"/>
              <a:ext cx="1314741" cy="14021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9" name="image31.png" descr="Ima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6544" y="3226742"/>
              <a:ext cx="1760388" cy="14316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0" name="image32.png" descr="Imag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6256" y="295197"/>
              <a:ext cx="1270255" cy="15723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22" name="image33.png" descr="Image"/>
          <p:cNvPicPr>
            <a:picLocks noChangeAspect="1"/>
          </p:cNvPicPr>
          <p:nvPr/>
        </p:nvPicPr>
        <p:blipFill>
          <a:blip r:embed="rId6">
            <a:alphaModFix amt="70818"/>
          </a:blip>
          <a:stretch>
            <a:fillRect/>
          </a:stretch>
        </p:blipFill>
        <p:spPr>
          <a:xfrm>
            <a:off x="-452056" y="4582574"/>
            <a:ext cx="8801552" cy="7264494"/>
          </a:xfrm>
          <a:prstGeom prst="rect">
            <a:avLst/>
          </a:prstGeom>
          <a:ln w="12700">
            <a:miter lim="400000"/>
          </a:ln>
        </p:spPr>
      </p:pic>
      <p:pic>
        <p:nvPicPr>
          <p:cNvPr id="423" name="image2.png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6858" y="12356407"/>
            <a:ext cx="2574769" cy="4511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/>
          <p:nvPr/>
        </p:nvSpPr>
        <p:spPr>
          <a:xfrm>
            <a:off x="-25400" y="-50800"/>
            <a:ext cx="24434800" cy="13817600"/>
          </a:xfrm>
          <a:prstGeom prst="rect">
            <a:avLst/>
          </a:prstGeom>
          <a:solidFill>
            <a:srgbClr val="F6F5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DBE2D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426" name="image3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500" y="12365704"/>
            <a:ext cx="2711569" cy="475079"/>
          </a:xfrm>
          <a:prstGeom prst="rect">
            <a:avLst/>
          </a:prstGeom>
          <a:ln w="12700">
            <a:miter lim="400000"/>
          </a:ln>
        </p:spPr>
      </p:pic>
      <p:sp>
        <p:nvSpPr>
          <p:cNvPr id="427" name="Shape 427"/>
          <p:cNvSpPr>
            <a:spLocks noGrp="1"/>
          </p:cNvSpPr>
          <p:nvPr>
            <p:ph type="title"/>
          </p:nvPr>
        </p:nvSpPr>
        <p:spPr>
          <a:xfrm>
            <a:off x="1008759" y="873340"/>
            <a:ext cx="22374402" cy="359971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10000" b="1">
                <a:solidFill>
                  <a:srgbClr val="3D5751"/>
                </a:solidFill>
              </a:defRPr>
            </a:pPr>
            <a:r>
              <a:t>И особенно возрастает </a:t>
            </a:r>
          </a:p>
          <a:p>
            <a:pPr>
              <a:lnSpc>
                <a:spcPct val="90000"/>
              </a:lnSpc>
              <a:defRPr sz="10000" b="1">
                <a:solidFill>
                  <a:srgbClr val="3D5751"/>
                </a:solidFill>
              </a:defRPr>
            </a:pPr>
            <a:r>
              <a:t>в сезон простуд</a:t>
            </a:r>
          </a:p>
        </p:txBody>
      </p:sp>
      <p:sp>
        <p:nvSpPr>
          <p:cNvPr id="428" name="Shape 428"/>
          <p:cNvSpPr/>
          <p:nvPr/>
        </p:nvSpPr>
        <p:spPr>
          <a:xfrm>
            <a:off x="998339" y="9722346"/>
            <a:ext cx="8016524" cy="1649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сухой воздух сушит кожу</a:t>
            </a:r>
          </a:p>
          <a:p>
            <a:pPr algn="ctr"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 слизистые, снижая</a:t>
            </a:r>
          </a:p>
          <a:p>
            <a:pPr algn="ctr"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их барьерную функцию</a:t>
            </a:r>
          </a:p>
        </p:txBody>
      </p:sp>
      <p:sp>
        <p:nvSpPr>
          <p:cNvPr id="429" name="Shape 429"/>
          <p:cNvSpPr/>
          <p:nvPr/>
        </p:nvSpPr>
        <p:spPr>
          <a:xfrm>
            <a:off x="17298432" y="9737128"/>
            <a:ext cx="6328836" cy="1649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>
            <a:lvl1pPr algn="ctr"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дефицит витамина D из-за низкой солнечной активности также ослабляет иммунитет</a:t>
            </a:r>
          </a:p>
        </p:txBody>
      </p:sp>
      <p:sp>
        <p:nvSpPr>
          <p:cNvPr id="430" name="Shape 430"/>
          <p:cNvSpPr/>
          <p:nvPr/>
        </p:nvSpPr>
        <p:spPr>
          <a:xfrm>
            <a:off x="8149273" y="9726621"/>
            <a:ext cx="9327865" cy="1649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при низкой влажности вирусы</a:t>
            </a:r>
          </a:p>
          <a:p>
            <a:pPr algn="ctr"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не оседают, а остаются в воздухе </a:t>
            </a:r>
          </a:p>
          <a:p>
            <a:pPr algn="ctr"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 подвешенном состоянии</a:t>
            </a:r>
          </a:p>
        </p:txBody>
      </p:sp>
      <p:sp>
        <p:nvSpPr>
          <p:cNvPr id="431" name="Shape 431"/>
          <p:cNvSpPr>
            <a:spLocks noGrp="1"/>
          </p:cNvSpPr>
          <p:nvPr>
            <p:ph type="body" sz="quarter" idx="1"/>
          </p:nvPr>
        </p:nvSpPr>
        <p:spPr>
          <a:xfrm>
            <a:off x="1000838" y="4192990"/>
            <a:ext cx="16473801" cy="271032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SzTx/>
              <a:buNone/>
              <a:defRPr sz="3800">
                <a:solidFill>
                  <a:srgbClr val="5E5E5E"/>
                </a:solidFill>
              </a:defRPr>
            </a:lvl1pPr>
          </a:lstStyle>
          <a:p>
            <a:r>
              <a:t>Зимой и в переходные сезоны вирусы наиболее активны, поэтому иммунитету нужна дополнительная поддержка.</a:t>
            </a:r>
          </a:p>
        </p:txBody>
      </p:sp>
      <p:grpSp>
        <p:nvGrpSpPr>
          <p:cNvPr id="434" name="Group 434"/>
          <p:cNvGrpSpPr/>
          <p:nvPr/>
        </p:nvGrpSpPr>
        <p:grpSpPr>
          <a:xfrm>
            <a:off x="3530482" y="6910216"/>
            <a:ext cx="2680877" cy="2680880"/>
            <a:chOff x="0" y="0"/>
            <a:chExt cx="2680876" cy="2680879"/>
          </a:xfrm>
        </p:grpSpPr>
        <p:sp>
          <p:nvSpPr>
            <p:cNvPr id="432" name="Shape 432"/>
            <p:cNvSpPr/>
            <p:nvPr/>
          </p:nvSpPr>
          <p:spPr>
            <a:xfrm>
              <a:off x="-1" y="-1"/>
              <a:ext cx="2680877" cy="2680881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433" name="image34.png" descr="Ima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8536" y="529887"/>
              <a:ext cx="1680003" cy="17227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37" name="Group 437"/>
          <p:cNvGrpSpPr/>
          <p:nvPr/>
        </p:nvGrpSpPr>
        <p:grpSpPr>
          <a:xfrm>
            <a:off x="11503217" y="6915937"/>
            <a:ext cx="2680877" cy="2680881"/>
            <a:chOff x="0" y="0"/>
            <a:chExt cx="2680876" cy="2680879"/>
          </a:xfrm>
        </p:grpSpPr>
        <p:sp>
          <p:nvSpPr>
            <p:cNvPr id="435" name="Shape 435"/>
            <p:cNvSpPr/>
            <p:nvPr/>
          </p:nvSpPr>
          <p:spPr>
            <a:xfrm>
              <a:off x="-1" y="-1"/>
              <a:ext cx="2680877" cy="2680881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436" name="image35.png" descr="Imag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9593" y="577305"/>
              <a:ext cx="1480892" cy="1577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40" name="Group 440"/>
          <p:cNvGrpSpPr/>
          <p:nvPr/>
        </p:nvGrpSpPr>
        <p:grpSpPr>
          <a:xfrm>
            <a:off x="19122411" y="6904496"/>
            <a:ext cx="2680881" cy="2680881"/>
            <a:chOff x="0" y="0"/>
            <a:chExt cx="2680879" cy="2680879"/>
          </a:xfrm>
        </p:grpSpPr>
        <p:sp>
          <p:nvSpPr>
            <p:cNvPr id="438" name="Shape 438"/>
            <p:cNvSpPr/>
            <p:nvPr/>
          </p:nvSpPr>
          <p:spPr>
            <a:xfrm>
              <a:off x="-1" y="-1"/>
              <a:ext cx="2680881" cy="2680881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439" name="image36.png" descr="Image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8056" y="407643"/>
              <a:ext cx="1870165" cy="18701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roup 446"/>
          <p:cNvGrpSpPr/>
          <p:nvPr/>
        </p:nvGrpSpPr>
        <p:grpSpPr>
          <a:xfrm>
            <a:off x="-1447800" y="-932508"/>
            <a:ext cx="26421184" cy="15225416"/>
            <a:chOff x="0" y="0"/>
            <a:chExt cx="26421183" cy="15225414"/>
          </a:xfrm>
        </p:grpSpPr>
        <p:sp>
          <p:nvSpPr>
            <p:cNvPr id="444" name="Shape 444"/>
            <p:cNvSpPr/>
            <p:nvPr/>
          </p:nvSpPr>
          <p:spPr>
            <a:xfrm>
              <a:off x="23688597" y="0"/>
              <a:ext cx="2732587" cy="15225415"/>
            </a:xfrm>
            <a:prstGeom prst="rect">
              <a:avLst/>
            </a:prstGeom>
            <a:solidFill>
              <a:srgbClr val="36555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445" name="image37.jpeg" descr="final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932507"/>
              <a:ext cx="24384000" cy="13716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47" name="Shape 447"/>
          <p:cNvSpPr>
            <a:spLocks noGrp="1"/>
          </p:cNvSpPr>
          <p:nvPr>
            <p:ph type="title"/>
          </p:nvPr>
        </p:nvSpPr>
        <p:spPr>
          <a:xfrm>
            <a:off x="10578445" y="6686098"/>
            <a:ext cx="13028686" cy="392962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10000"/>
              </a:lnSpc>
              <a:defRPr sz="4000" b="1">
                <a:solidFill>
                  <a:srgbClr val="FFFFFF"/>
                </a:solidFill>
              </a:defRPr>
            </a:pPr>
            <a:r>
              <a:rPr dirty="0" err="1"/>
              <a:t>фитоконцентрат</a:t>
            </a:r>
            <a:r>
              <a:rPr dirty="0"/>
              <a:t> </a:t>
            </a:r>
            <a:r>
              <a:rPr dirty="0" err="1"/>
              <a:t>ценных</a:t>
            </a:r>
            <a:r>
              <a:rPr dirty="0"/>
              <a:t> </a:t>
            </a:r>
            <a:r>
              <a:rPr dirty="0" err="1"/>
              <a:t>растительных</a:t>
            </a:r>
            <a:endParaRPr dirty="0"/>
          </a:p>
          <a:p>
            <a:pPr>
              <a:lnSpc>
                <a:spcPct val="110000"/>
              </a:lnSpc>
              <a:defRPr sz="4000" b="1">
                <a:solidFill>
                  <a:srgbClr val="FFFFFF"/>
                </a:solidFill>
              </a:defRPr>
            </a:pPr>
            <a:r>
              <a:rPr dirty="0" err="1"/>
              <a:t>компонентов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lang="ru-RU" dirty="0"/>
              <a:t>укрепления</a:t>
            </a:r>
            <a:r>
              <a:rPr dirty="0"/>
              <a:t> </a:t>
            </a:r>
            <a:r>
              <a:rPr dirty="0" err="1"/>
              <a:t>защитных</a:t>
            </a:r>
            <a:r>
              <a:rPr dirty="0"/>
              <a:t> </a:t>
            </a:r>
          </a:p>
          <a:p>
            <a:pPr>
              <a:lnSpc>
                <a:spcPct val="110000"/>
              </a:lnSpc>
              <a:defRPr sz="4000" b="1">
                <a:solidFill>
                  <a:srgbClr val="FFFFFF"/>
                </a:solidFill>
              </a:defRPr>
            </a:pPr>
            <a:r>
              <a:rPr dirty="0" err="1"/>
              <a:t>сил</a:t>
            </a:r>
            <a:r>
              <a:rPr dirty="0"/>
              <a:t> </a:t>
            </a:r>
            <a:r>
              <a:rPr dirty="0" err="1"/>
              <a:t>организма</a:t>
            </a:r>
            <a:endParaRPr dirty="0"/>
          </a:p>
        </p:txBody>
      </p:sp>
      <p:sp>
        <p:nvSpPr>
          <p:cNvPr id="448" name="Shape 448"/>
          <p:cNvSpPr/>
          <p:nvPr/>
        </p:nvSpPr>
        <p:spPr>
          <a:xfrm>
            <a:off x="10578446" y="3875532"/>
            <a:ext cx="15668148" cy="2165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 anchor="b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11800" b="1" spc="185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PHYTOVIRON</a:t>
            </a:r>
          </a:p>
        </p:txBody>
      </p:sp>
      <p:pic>
        <p:nvPicPr>
          <p:cNvPr id="449" name="image2.png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41059" y="12452711"/>
            <a:ext cx="2242950" cy="3929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/>
          <p:nvPr/>
        </p:nvSpPr>
        <p:spPr>
          <a:xfrm>
            <a:off x="-95947" y="1488"/>
            <a:ext cx="24523706" cy="13716002"/>
          </a:xfrm>
          <a:prstGeom prst="rect">
            <a:avLst/>
          </a:prstGeom>
          <a:solidFill>
            <a:srgbClr val="F6F5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DBE2D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454" name="image3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500" y="12365704"/>
            <a:ext cx="2711569" cy="475079"/>
          </a:xfrm>
          <a:prstGeom prst="rect">
            <a:avLst/>
          </a:prstGeom>
          <a:ln w="12700">
            <a:miter lim="400000"/>
          </a:ln>
        </p:spPr>
      </p:pic>
      <p:sp>
        <p:nvSpPr>
          <p:cNvPr id="455" name="Shape 455"/>
          <p:cNvSpPr>
            <a:spLocks noGrp="1"/>
          </p:cNvSpPr>
          <p:nvPr>
            <p:ph type="ctrTitle"/>
          </p:nvPr>
        </p:nvSpPr>
        <p:spPr>
          <a:xfrm>
            <a:off x="872443" y="647652"/>
            <a:ext cx="19431002" cy="3695705"/>
          </a:xfrm>
          <a:prstGeom prst="rect">
            <a:avLst/>
          </a:prstGeom>
        </p:spPr>
        <p:txBody>
          <a:bodyPr lIns="243798" tIns="243798" rIns="243798" bIns="243798" anchor="t"/>
          <a:lstStyle/>
          <a:p>
            <a:pPr defTabSz="2438400">
              <a:lnSpc>
                <a:spcPct val="90000"/>
              </a:lnSpc>
              <a:defRPr sz="10000" spc="0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Фитовирон активирует</a:t>
            </a:r>
            <a:r>
              <a:rPr sz="12000"/>
              <a:t> </a:t>
            </a:r>
          </a:p>
          <a:p>
            <a:pPr defTabSz="2438400">
              <a:lnSpc>
                <a:spcPct val="90000"/>
              </a:lnSpc>
              <a:defRPr sz="8000" spc="0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все уровни иммунной защиты</a:t>
            </a:r>
          </a:p>
        </p:txBody>
      </p:sp>
      <p:sp>
        <p:nvSpPr>
          <p:cNvPr id="456" name="Shape 456"/>
          <p:cNvSpPr/>
          <p:nvPr/>
        </p:nvSpPr>
        <p:spPr>
          <a:xfrm>
            <a:off x="1359713" y="4286228"/>
            <a:ext cx="5689605" cy="6850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38400">
              <a:lnSpc>
                <a:spcPct val="80000"/>
              </a:lnSpc>
              <a:spcBef>
                <a:spcPts val="0"/>
              </a:spcBef>
              <a:defRPr sz="50000">
                <a:solidFill>
                  <a:srgbClr val="EDDCCE">
                    <a:alpha val="50000"/>
                  </a:srgbClr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57" name="Shape 457"/>
          <p:cNvSpPr/>
          <p:nvPr/>
        </p:nvSpPr>
        <p:spPr>
          <a:xfrm>
            <a:off x="16721666" y="4264862"/>
            <a:ext cx="4343403" cy="6850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38400">
              <a:lnSpc>
                <a:spcPct val="80000"/>
              </a:lnSpc>
              <a:spcBef>
                <a:spcPts val="0"/>
              </a:spcBef>
              <a:defRPr sz="50000">
                <a:solidFill>
                  <a:srgbClr val="EDDCCE">
                    <a:alpha val="50000"/>
                  </a:srgbClr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58" name="Shape 458"/>
          <p:cNvSpPr/>
          <p:nvPr/>
        </p:nvSpPr>
        <p:spPr>
          <a:xfrm>
            <a:off x="2078656" y="9698359"/>
            <a:ext cx="5867404" cy="1649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>
            <a:lvl1pPr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Ускоряет регенерацию кожи, поддерживая её барьерную функцию </a:t>
            </a:r>
          </a:p>
        </p:txBody>
      </p:sp>
      <p:sp>
        <p:nvSpPr>
          <p:cNvPr id="459" name="Shape 459"/>
          <p:cNvSpPr/>
          <p:nvPr/>
        </p:nvSpPr>
        <p:spPr>
          <a:xfrm>
            <a:off x="17217998" y="9700440"/>
            <a:ext cx="6328836" cy="12599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Активирует синтез </a:t>
            </a:r>
          </a:p>
          <a:p>
            <a:pPr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антител</a:t>
            </a:r>
          </a:p>
        </p:txBody>
      </p:sp>
      <p:pic>
        <p:nvPicPr>
          <p:cNvPr id="460" name="image38.png" descr="shutterstock_788779933 [преобразованный]-07.png"/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-3891973" y="8831447"/>
            <a:ext cx="6223002" cy="89968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61" name="image39.png" descr="shutterstock_788779933 [преобразованный]-10.png"/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 rot="14256000">
            <a:off x="20751635" y="-2306617"/>
            <a:ext cx="6502402" cy="7722987"/>
          </a:xfrm>
          <a:prstGeom prst="rect">
            <a:avLst/>
          </a:prstGeom>
          <a:ln w="12700">
            <a:miter lim="400000"/>
          </a:ln>
        </p:spPr>
      </p:pic>
      <p:sp>
        <p:nvSpPr>
          <p:cNvPr id="462" name="Shape 462"/>
          <p:cNvSpPr/>
          <p:nvPr/>
        </p:nvSpPr>
        <p:spPr>
          <a:xfrm>
            <a:off x="8837703" y="4201362"/>
            <a:ext cx="6362703" cy="6850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38400">
              <a:lnSpc>
                <a:spcPct val="80000"/>
              </a:lnSpc>
              <a:spcBef>
                <a:spcPts val="0"/>
              </a:spcBef>
              <a:defRPr sz="50000">
                <a:solidFill>
                  <a:srgbClr val="EDDCCE">
                    <a:alpha val="50000"/>
                  </a:srgbClr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63" name="Shape 463"/>
          <p:cNvSpPr/>
          <p:nvPr/>
        </p:nvSpPr>
        <p:spPr>
          <a:xfrm>
            <a:off x="9203827" y="9639134"/>
            <a:ext cx="7416804" cy="1649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92500"/>
          </a:bodyPr>
          <a:lstStyle/>
          <a:p>
            <a:pPr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П</a:t>
            </a:r>
            <a:r>
              <a:rPr lang="ru-RU" dirty="0" err="1"/>
              <a:t>репятствует</a:t>
            </a:r>
            <a:r>
              <a:rPr lang="ru-RU" dirty="0"/>
              <a:t> проникновению патогенов</a:t>
            </a:r>
            <a:r>
              <a:rPr dirty="0"/>
              <a:t> </a:t>
            </a:r>
          </a:p>
          <a:p>
            <a:pPr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и </a:t>
            </a:r>
            <a:r>
              <a:rPr dirty="0" err="1"/>
              <a:t>способствует</a:t>
            </a:r>
            <a:r>
              <a:rPr dirty="0"/>
              <a:t> </a:t>
            </a:r>
            <a:r>
              <a:rPr dirty="0" err="1"/>
              <a:t>выработке</a:t>
            </a:r>
            <a:r>
              <a:rPr dirty="0"/>
              <a:t> </a:t>
            </a:r>
            <a:r>
              <a:rPr dirty="0" err="1"/>
              <a:t>интерферона</a:t>
            </a:r>
            <a:endParaRPr dirty="0"/>
          </a:p>
        </p:txBody>
      </p:sp>
      <p:pic>
        <p:nvPicPr>
          <p:cNvPr id="464" name="image40.png" descr="Image"/>
          <p:cNvPicPr>
            <a:picLocks noChangeAspect="1"/>
          </p:cNvPicPr>
          <p:nvPr/>
        </p:nvPicPr>
        <p:blipFill>
          <a:blip r:embed="rId6">
            <a:alphaModFix amt="42160"/>
          </a:blip>
          <a:stretch>
            <a:fillRect/>
          </a:stretch>
        </p:blipFill>
        <p:spPr>
          <a:xfrm>
            <a:off x="11711554" y="6072811"/>
            <a:ext cx="2799206" cy="3341999"/>
          </a:xfrm>
          <a:prstGeom prst="rect">
            <a:avLst/>
          </a:prstGeom>
          <a:ln w="12700">
            <a:miter lim="400000"/>
          </a:ln>
        </p:spPr>
      </p:pic>
      <p:pic>
        <p:nvPicPr>
          <p:cNvPr id="465" name="image41.png" descr="Image"/>
          <p:cNvPicPr>
            <a:picLocks noChangeAspect="1"/>
          </p:cNvPicPr>
          <p:nvPr/>
        </p:nvPicPr>
        <p:blipFill>
          <a:blip r:embed="rId7">
            <a:alphaModFix amt="46177"/>
          </a:blip>
          <a:stretch>
            <a:fillRect/>
          </a:stretch>
        </p:blipFill>
        <p:spPr>
          <a:xfrm>
            <a:off x="3537734" y="6133530"/>
            <a:ext cx="3282373" cy="3220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66" name="image42.png" descr="Image"/>
          <p:cNvPicPr>
            <a:picLocks noChangeAspect="1"/>
          </p:cNvPicPr>
          <p:nvPr/>
        </p:nvPicPr>
        <p:blipFill>
          <a:blip r:embed="rId8">
            <a:alphaModFix amt="44647"/>
          </a:blip>
          <a:stretch>
            <a:fillRect/>
          </a:stretch>
        </p:blipFill>
        <p:spPr>
          <a:xfrm>
            <a:off x="19723253" y="6743732"/>
            <a:ext cx="2799205" cy="27992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image43.jpeg" descr="back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471" name="Shape 471"/>
          <p:cNvSpPr/>
          <p:nvPr/>
        </p:nvSpPr>
        <p:spPr>
          <a:xfrm>
            <a:off x="966664" y="957521"/>
            <a:ext cx="21102720" cy="16845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38400">
              <a:spcBef>
                <a:spcPts val="0"/>
              </a:spcBef>
              <a:defRPr sz="8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Фитовирон — иммунобустер</a:t>
            </a:r>
          </a:p>
        </p:txBody>
      </p:sp>
      <p:pic>
        <p:nvPicPr>
          <p:cNvPr id="472" name="image2.png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858" y="12356407"/>
            <a:ext cx="2574769" cy="451113"/>
          </a:xfrm>
          <a:prstGeom prst="rect">
            <a:avLst/>
          </a:prstGeom>
          <a:ln w="12700">
            <a:miter lim="400000"/>
          </a:ln>
        </p:spPr>
      </p:pic>
      <p:sp>
        <p:nvSpPr>
          <p:cNvPr id="473" name="Shape 473"/>
          <p:cNvSpPr/>
          <p:nvPr/>
        </p:nvSpPr>
        <p:spPr>
          <a:xfrm>
            <a:off x="812918" y="3680650"/>
            <a:ext cx="13622353" cy="62832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marL="774700" indent="-660400" defTabSz="2438400">
              <a:spcBef>
                <a:spcPts val="0"/>
              </a:spcBef>
              <a:buClr>
                <a:srgbClr val="FFFFFF"/>
              </a:buClr>
              <a:buSzPts val="3800"/>
              <a:buFont typeface="Arial"/>
              <a:buChar char="●"/>
              <a:defRPr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Активирует</a:t>
            </a:r>
            <a:r>
              <a:rPr dirty="0"/>
              <a:t> </a:t>
            </a:r>
            <a:r>
              <a:rPr dirty="0" err="1"/>
              <a:t>защитные</a:t>
            </a:r>
            <a:r>
              <a:rPr dirty="0"/>
              <a:t> </a:t>
            </a:r>
            <a:r>
              <a:rPr dirty="0" err="1"/>
              <a:t>силы</a:t>
            </a:r>
            <a:r>
              <a:rPr dirty="0"/>
              <a:t> </a:t>
            </a:r>
            <a:r>
              <a:rPr dirty="0" err="1"/>
              <a:t>организма</a:t>
            </a:r>
            <a:endParaRPr dirty="0"/>
          </a:p>
          <a:p>
            <a:pPr marL="774700" indent="-660400" defTabSz="2438400">
              <a:spcBef>
                <a:spcPts val="2600"/>
              </a:spcBef>
              <a:buClr>
                <a:srgbClr val="FFFFFF"/>
              </a:buClr>
              <a:buSzPts val="3800"/>
              <a:buFont typeface="Arial"/>
              <a:buChar char="●"/>
              <a:defRPr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Способствует</a:t>
            </a:r>
            <a:r>
              <a:rPr dirty="0"/>
              <a:t> </a:t>
            </a:r>
            <a:r>
              <a:rPr dirty="0" err="1"/>
              <a:t>укреплению</a:t>
            </a:r>
            <a:r>
              <a:rPr dirty="0"/>
              <a:t> </a:t>
            </a:r>
            <a:r>
              <a:rPr dirty="0" err="1"/>
              <a:t>неспецифического</a:t>
            </a:r>
            <a:r>
              <a:rPr dirty="0"/>
              <a:t> (</a:t>
            </a:r>
            <a:r>
              <a:rPr dirty="0" err="1"/>
              <a:t>врожденного</a:t>
            </a:r>
            <a:r>
              <a:rPr dirty="0"/>
              <a:t>) и </a:t>
            </a:r>
            <a:r>
              <a:rPr dirty="0" err="1"/>
              <a:t>специфического</a:t>
            </a:r>
            <a:r>
              <a:rPr dirty="0"/>
              <a:t> (</a:t>
            </a:r>
            <a:r>
              <a:rPr dirty="0" err="1"/>
              <a:t>приобретенного</a:t>
            </a:r>
            <a:r>
              <a:rPr dirty="0"/>
              <a:t>) </a:t>
            </a:r>
            <a:r>
              <a:rPr dirty="0" err="1"/>
              <a:t>иммунитета</a:t>
            </a:r>
            <a:endParaRPr dirty="0"/>
          </a:p>
          <a:p>
            <a:pPr marL="774700" indent="-660400" defTabSz="2438400">
              <a:spcBef>
                <a:spcPts val="2600"/>
              </a:spcBef>
              <a:buClr>
                <a:srgbClr val="FFFFFF"/>
              </a:buClr>
              <a:buSzPts val="3800"/>
              <a:buFont typeface="Arial"/>
              <a:buChar char="●"/>
              <a:defRPr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Помогает</a:t>
            </a:r>
            <a:r>
              <a:rPr dirty="0"/>
              <a:t> </a:t>
            </a:r>
            <a:r>
              <a:rPr dirty="0" err="1"/>
              <a:t>облегчению</a:t>
            </a:r>
            <a:r>
              <a:rPr dirty="0"/>
              <a:t> </a:t>
            </a:r>
            <a:r>
              <a:rPr dirty="0" err="1"/>
              <a:t>симптомов</a:t>
            </a:r>
            <a:r>
              <a:rPr dirty="0"/>
              <a:t>, </a:t>
            </a:r>
            <a:r>
              <a:rPr dirty="0" err="1"/>
              <a:t>сокращению</a:t>
            </a:r>
            <a:r>
              <a:rPr dirty="0"/>
              <a:t> </a:t>
            </a:r>
            <a:r>
              <a:rPr lang="ru-RU" dirty="0"/>
              <a:t>продолжительности</a:t>
            </a:r>
            <a:r>
              <a:rPr dirty="0"/>
              <a:t> </a:t>
            </a:r>
            <a:r>
              <a:rPr dirty="0" err="1"/>
              <a:t>заболевания</a:t>
            </a:r>
            <a:r>
              <a:rPr dirty="0"/>
              <a:t>, </a:t>
            </a:r>
            <a:r>
              <a:rPr dirty="0" err="1"/>
              <a:t>снижению</a:t>
            </a:r>
            <a:r>
              <a:rPr dirty="0"/>
              <a:t> </a:t>
            </a:r>
            <a:r>
              <a:rPr dirty="0" err="1"/>
              <a:t>вероятности</a:t>
            </a:r>
            <a:r>
              <a:rPr dirty="0"/>
              <a:t> </a:t>
            </a:r>
            <a:r>
              <a:rPr dirty="0" err="1"/>
              <a:t>осложнений</a:t>
            </a:r>
            <a:endParaRPr dirty="0"/>
          </a:p>
          <a:p>
            <a:pPr marL="774700" indent="-660400" defTabSz="2438400">
              <a:spcBef>
                <a:spcPts val="2600"/>
              </a:spcBef>
              <a:buClr>
                <a:srgbClr val="FFFFFF"/>
              </a:buClr>
              <a:buSzPts val="3800"/>
              <a:buFont typeface="Arial"/>
              <a:buChar char="●"/>
              <a:defRPr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Повышает</a:t>
            </a:r>
            <a:r>
              <a:rPr dirty="0"/>
              <a:t> </a:t>
            </a:r>
            <a:r>
              <a:rPr dirty="0" err="1"/>
              <a:t>адаптивные</a:t>
            </a:r>
            <a:r>
              <a:rPr dirty="0"/>
              <a:t> </a:t>
            </a:r>
            <a:r>
              <a:rPr dirty="0" err="1"/>
              <a:t>возможности</a:t>
            </a:r>
            <a:r>
              <a:rPr dirty="0"/>
              <a:t> </a:t>
            </a:r>
            <a:r>
              <a:rPr dirty="0" err="1"/>
              <a:t>организма</a:t>
            </a:r>
            <a:endParaRPr dirty="0"/>
          </a:p>
          <a:p>
            <a:pPr marL="774700" indent="-660400" defTabSz="2438400">
              <a:spcBef>
                <a:spcPts val="2600"/>
              </a:spcBef>
              <a:buClr>
                <a:srgbClr val="FFFFFF"/>
              </a:buClr>
              <a:buSzPts val="3800"/>
              <a:buFont typeface="Arial"/>
              <a:buChar char="●"/>
              <a:defRPr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Ускоряет</a:t>
            </a:r>
            <a:r>
              <a:rPr dirty="0"/>
              <a:t> </a:t>
            </a:r>
            <a:r>
              <a:rPr dirty="0" err="1"/>
              <a:t>восстановительные</a:t>
            </a:r>
            <a:r>
              <a:rPr dirty="0"/>
              <a:t> </a:t>
            </a:r>
            <a:r>
              <a:rPr dirty="0" err="1"/>
              <a:t>процессы</a:t>
            </a:r>
            <a:endParaRPr dirty="0"/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Shape 477"/>
          <p:cNvSpPr/>
          <p:nvPr/>
        </p:nvSpPr>
        <p:spPr>
          <a:xfrm>
            <a:off x="-25400" y="-50800"/>
            <a:ext cx="24434800" cy="13817600"/>
          </a:xfrm>
          <a:prstGeom prst="rect">
            <a:avLst/>
          </a:prstGeom>
          <a:solidFill>
            <a:srgbClr val="F6F5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DBE2D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78" name="Shape 478"/>
          <p:cNvSpPr/>
          <p:nvPr/>
        </p:nvSpPr>
        <p:spPr>
          <a:xfrm>
            <a:off x="-25400" y="-50800"/>
            <a:ext cx="12941962" cy="11184171"/>
          </a:xfrm>
          <a:prstGeom prst="rect">
            <a:avLst/>
          </a:prstGeom>
          <a:solidFill>
            <a:srgbClr val="EDDBC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89A79B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79" name="Shape 479"/>
          <p:cNvSpPr>
            <a:spLocks noGrp="1"/>
          </p:cNvSpPr>
          <p:nvPr>
            <p:ph type="title"/>
          </p:nvPr>
        </p:nvSpPr>
        <p:spPr>
          <a:xfrm>
            <a:off x="11135130" y="4017021"/>
            <a:ext cx="12941965" cy="3669013"/>
          </a:xfrm>
          <a:prstGeom prst="rect">
            <a:avLst/>
          </a:prstGeom>
        </p:spPr>
        <p:txBody>
          <a:bodyPr/>
          <a:lstStyle/>
          <a:p>
            <a:pPr>
              <a:defRPr sz="9000" b="1">
                <a:solidFill>
                  <a:srgbClr val="3D5751"/>
                </a:solidFill>
              </a:defRPr>
            </a:pPr>
            <a:r>
              <a:t>Продукт</a:t>
            </a:r>
          </a:p>
          <a:p>
            <a:pPr>
              <a:defRPr sz="9000" b="1">
                <a:solidFill>
                  <a:srgbClr val="3D5751"/>
                </a:solidFill>
              </a:defRPr>
            </a:pPr>
            <a:r>
              <a:t>от доктора Душека </a:t>
            </a:r>
          </a:p>
        </p:txBody>
      </p:sp>
      <p:pic>
        <p:nvPicPr>
          <p:cNvPr id="480" name="image3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500" y="12365704"/>
            <a:ext cx="2711569" cy="475079"/>
          </a:xfrm>
          <a:prstGeom prst="rect">
            <a:avLst/>
          </a:prstGeom>
          <a:ln w="12700">
            <a:miter lim="400000"/>
          </a:ln>
        </p:spPr>
      </p:pic>
      <p:pic>
        <p:nvPicPr>
          <p:cNvPr id="481" name="image44.jpeg" descr="C0141.MP4.06_18_14_20.Still001.jpg"/>
          <p:cNvPicPr>
            <a:picLocks noChangeAspect="1"/>
          </p:cNvPicPr>
          <p:nvPr/>
        </p:nvPicPr>
        <p:blipFill>
          <a:blip r:embed="rId4"/>
          <a:srcRect l="32115" r="8845"/>
          <a:stretch>
            <a:fillRect/>
          </a:stretch>
        </p:blipFill>
        <p:spPr>
          <a:xfrm>
            <a:off x="1210381" y="2858192"/>
            <a:ext cx="9266918" cy="8829198"/>
          </a:xfrm>
          <a:prstGeom prst="rect">
            <a:avLst/>
          </a:prstGeom>
          <a:ln w="12700">
            <a:miter lim="400000"/>
          </a:ln>
        </p:spPr>
      </p:pic>
      <p:pic>
        <p:nvPicPr>
          <p:cNvPr id="482" name="image45.png" descr="Image"/>
          <p:cNvPicPr>
            <a:picLocks noChangeAspect="1"/>
          </p:cNvPicPr>
          <p:nvPr/>
        </p:nvPicPr>
        <p:blipFill>
          <a:blip r:embed="rId5">
            <a:alphaModFix amt="10323"/>
          </a:blip>
          <a:stretch>
            <a:fillRect/>
          </a:stretch>
        </p:blipFill>
        <p:spPr>
          <a:xfrm rot="20910798" flipH="1">
            <a:off x="16753732" y="251440"/>
            <a:ext cx="7854452" cy="18794312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Shape 483"/>
          <p:cNvSpPr>
            <a:spLocks noGrp="1"/>
          </p:cNvSpPr>
          <p:nvPr>
            <p:ph type="body" sz="quarter" idx="1"/>
          </p:nvPr>
        </p:nvSpPr>
        <p:spPr>
          <a:xfrm>
            <a:off x="11153486" y="7472633"/>
            <a:ext cx="12268204" cy="516268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10000"/>
              </a:lnSpc>
              <a:spcBef>
                <a:spcPts val="100"/>
              </a:spcBef>
              <a:buSzTx/>
              <a:buNone/>
              <a:defRPr sz="3000" b="1" spc="100"/>
            </a:pPr>
            <a:r>
              <a:rPr dirty="0" err="1"/>
              <a:t>Нильс</a:t>
            </a:r>
            <a:r>
              <a:rPr dirty="0"/>
              <a:t> </a:t>
            </a:r>
            <a:r>
              <a:rPr dirty="0" err="1"/>
              <a:t>Душек</a:t>
            </a:r>
            <a:r>
              <a:rPr dirty="0"/>
              <a:t> — </a:t>
            </a:r>
            <a:r>
              <a:rPr dirty="0" err="1"/>
              <a:t>создатель</a:t>
            </a:r>
            <a:r>
              <a:rPr dirty="0"/>
              <a:t> </a:t>
            </a:r>
            <a:r>
              <a:rPr dirty="0" err="1"/>
              <a:t>легендарного</a:t>
            </a:r>
            <a:r>
              <a:rPr dirty="0"/>
              <a:t> </a:t>
            </a:r>
            <a:r>
              <a:rPr dirty="0" err="1"/>
              <a:t>комплекса</a:t>
            </a:r>
            <a:r>
              <a:rPr dirty="0"/>
              <a:t> </a:t>
            </a:r>
            <a:endParaRPr spc="150" dirty="0"/>
          </a:p>
          <a:p>
            <a:pPr marL="0" indent="0">
              <a:lnSpc>
                <a:spcPct val="110000"/>
              </a:lnSpc>
              <a:spcBef>
                <a:spcPts val="100"/>
              </a:spcBef>
              <a:buSzTx/>
              <a:buNone/>
              <a:defRPr sz="3000" b="1" spc="100"/>
            </a:pP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здоровья</a:t>
            </a:r>
            <a:r>
              <a:rPr dirty="0"/>
              <a:t> </a:t>
            </a:r>
            <a:r>
              <a:rPr dirty="0" err="1"/>
              <a:t>суставов</a:t>
            </a:r>
            <a:r>
              <a:rPr dirty="0"/>
              <a:t> — </a:t>
            </a:r>
            <a:r>
              <a:rPr dirty="0" err="1"/>
              <a:t>Би-Лурон</a:t>
            </a:r>
            <a:r>
              <a:rPr dirty="0"/>
              <a:t>.</a:t>
            </a:r>
            <a:endParaRPr spc="150" dirty="0"/>
          </a:p>
          <a:p>
            <a:pPr marL="0" indent="0">
              <a:lnSpc>
                <a:spcPct val="110000"/>
              </a:lnSpc>
              <a:spcBef>
                <a:spcPts val="100"/>
              </a:spcBef>
              <a:buSzTx/>
              <a:buNone/>
              <a:defRPr sz="3000" b="1" spc="150"/>
            </a:pPr>
            <a:endParaRPr spc="150" dirty="0"/>
          </a:p>
          <a:p>
            <a:pPr marL="0" indent="0">
              <a:lnSpc>
                <a:spcPct val="110000"/>
              </a:lnSpc>
              <a:spcBef>
                <a:spcPts val="100"/>
              </a:spcBef>
              <a:buSzTx/>
              <a:buNone/>
              <a:defRPr sz="3000" b="1" spc="100"/>
            </a:pPr>
            <a:r>
              <a:rPr dirty="0" err="1"/>
              <a:t>Ему</a:t>
            </a:r>
            <a:r>
              <a:rPr dirty="0"/>
              <a:t> </a:t>
            </a:r>
            <a:r>
              <a:rPr dirty="0" err="1"/>
              <a:t>понадобилось</a:t>
            </a:r>
            <a:r>
              <a:rPr dirty="0"/>
              <a:t> 15 </a:t>
            </a:r>
            <a:r>
              <a:rPr dirty="0" err="1"/>
              <a:t>лет</a:t>
            </a:r>
            <a:r>
              <a:rPr dirty="0"/>
              <a:t> </a:t>
            </a:r>
            <a:r>
              <a:rPr dirty="0" err="1"/>
              <a:t>исследований</a:t>
            </a:r>
            <a:r>
              <a:rPr dirty="0"/>
              <a:t>, </a:t>
            </a:r>
            <a:r>
              <a:rPr dirty="0" err="1"/>
              <a:t>чтобы</a:t>
            </a:r>
            <a:r>
              <a:rPr dirty="0"/>
              <a:t> </a:t>
            </a:r>
            <a:r>
              <a:rPr dirty="0" err="1"/>
              <a:t>создать</a:t>
            </a:r>
            <a:r>
              <a:rPr dirty="0"/>
              <a:t> </a:t>
            </a:r>
            <a:r>
              <a:rPr dirty="0" err="1"/>
              <a:t>эффективную</a:t>
            </a:r>
            <a:r>
              <a:rPr dirty="0"/>
              <a:t> </a:t>
            </a:r>
            <a:r>
              <a:rPr dirty="0" err="1"/>
              <a:t>формулу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lang="ru-RU" dirty="0"/>
              <a:t>укрепления иммунитета</a:t>
            </a:r>
            <a:r>
              <a:rPr dirty="0"/>
              <a:t>. 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/>
        </p:nvSpPr>
        <p:spPr>
          <a:xfrm>
            <a:off x="-69853" y="-1"/>
            <a:ext cx="24523706" cy="13716002"/>
          </a:xfrm>
          <a:prstGeom prst="rect">
            <a:avLst/>
          </a:prstGeom>
          <a:solidFill>
            <a:srgbClr val="F6F5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DBE2D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84" name="image3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500" y="12302204"/>
            <a:ext cx="2711569" cy="475079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Shape 185"/>
          <p:cNvSpPr>
            <a:spLocks noGrp="1"/>
          </p:cNvSpPr>
          <p:nvPr>
            <p:ph type="body" sz="quarter" idx="1"/>
          </p:nvPr>
        </p:nvSpPr>
        <p:spPr>
          <a:xfrm>
            <a:off x="993487" y="4235494"/>
            <a:ext cx="11137903" cy="4789494"/>
          </a:xfrm>
          <a:prstGeom prst="rect">
            <a:avLst/>
          </a:prstGeom>
        </p:spPr>
        <p:txBody>
          <a:bodyPr/>
          <a:lstStyle/>
          <a:p>
            <a:pPr marL="0" indent="0" defTabSz="2316477">
              <a:lnSpc>
                <a:spcPct val="100000"/>
              </a:lnSpc>
              <a:buSzTx/>
              <a:buNone/>
              <a:defRPr sz="3800"/>
            </a:pPr>
            <a:r>
              <a:t>Мы постоянно сталкиваемся </a:t>
            </a:r>
            <a:endParaRPr sz="3600"/>
          </a:p>
          <a:p>
            <a:pPr marL="0" indent="0" defTabSz="2316477">
              <a:lnSpc>
                <a:spcPct val="100000"/>
              </a:lnSpc>
              <a:buSzTx/>
              <a:buNone/>
              <a:defRPr sz="3800"/>
            </a:pPr>
            <a:r>
              <a:t>со множеством разнообразных </a:t>
            </a:r>
            <a:endParaRPr sz="3600"/>
          </a:p>
          <a:p>
            <a:pPr marL="0" indent="0" defTabSz="2316477">
              <a:lnSpc>
                <a:spcPct val="100000"/>
              </a:lnSpc>
              <a:buSzTx/>
              <a:buNone/>
              <a:defRPr sz="3800"/>
            </a:pPr>
            <a:r>
              <a:t>микроорганизмов. Они есть везде: </a:t>
            </a:r>
            <a:endParaRPr sz="3600"/>
          </a:p>
          <a:p>
            <a:pPr marL="0" indent="0" defTabSz="2316477">
              <a:lnSpc>
                <a:spcPct val="100000"/>
              </a:lnSpc>
              <a:buSzTx/>
              <a:buNone/>
              <a:defRPr sz="3800"/>
            </a:pPr>
            <a:r>
              <a:t>в воздухе, в почве, в воде, </a:t>
            </a:r>
            <a:endParaRPr sz="3600"/>
          </a:p>
          <a:p>
            <a:pPr marL="0" indent="0" defTabSz="2316477">
              <a:lnSpc>
                <a:spcPct val="100000"/>
              </a:lnSpc>
              <a:buSzTx/>
              <a:buNone/>
              <a:defRPr sz="3800"/>
            </a:pPr>
            <a:r>
              <a:t>в организме человека и животных, </a:t>
            </a:r>
            <a:endParaRPr sz="3600"/>
          </a:p>
          <a:p>
            <a:pPr marL="0" indent="0" defTabSz="2316477">
              <a:lnSpc>
                <a:spcPct val="100000"/>
              </a:lnSpc>
              <a:buSzTx/>
              <a:buNone/>
              <a:defRPr sz="3800"/>
            </a:pPr>
            <a:r>
              <a:t>на всех поверхностях и предметах, </a:t>
            </a:r>
            <a:endParaRPr sz="3600"/>
          </a:p>
          <a:p>
            <a:pPr marL="0" indent="0" defTabSz="2316477">
              <a:lnSpc>
                <a:spcPct val="100000"/>
              </a:lnSpc>
              <a:buSzTx/>
              <a:buNone/>
              <a:defRPr sz="3800"/>
            </a:pPr>
            <a:r>
              <a:t>окружающих нас. </a:t>
            </a:r>
          </a:p>
        </p:txBody>
      </p:sp>
      <p:sp>
        <p:nvSpPr>
          <p:cNvPr id="186" name="Shape 186"/>
          <p:cNvSpPr/>
          <p:nvPr/>
        </p:nvSpPr>
        <p:spPr>
          <a:xfrm>
            <a:off x="920098" y="839599"/>
            <a:ext cx="14050073" cy="2813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/>
          <a:p>
            <a:pPr defTabSz="2438400">
              <a:lnSpc>
                <a:spcPct val="81000"/>
              </a:lnSpc>
              <a:spcBef>
                <a:spcPts val="0"/>
              </a:spcBef>
              <a:defRPr sz="100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Невидимый мир </a:t>
            </a:r>
          </a:p>
          <a:p>
            <a:pPr defTabSz="2438400">
              <a:lnSpc>
                <a:spcPct val="81000"/>
              </a:lnSpc>
              <a:spcBef>
                <a:spcPts val="0"/>
              </a:spcBef>
              <a:defRPr sz="80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вокруг нас</a:t>
            </a:r>
          </a:p>
        </p:txBody>
      </p:sp>
      <p:sp>
        <p:nvSpPr>
          <p:cNvPr id="187" name="Shape 187"/>
          <p:cNvSpPr/>
          <p:nvPr/>
        </p:nvSpPr>
        <p:spPr>
          <a:xfrm>
            <a:off x="11399856" y="8016295"/>
            <a:ext cx="3530604" cy="981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92500" lnSpcReduction="10000"/>
          </a:bodyPr>
          <a:lstStyle>
            <a:lvl1pPr defTabSz="2438400">
              <a:lnSpc>
                <a:spcPct val="103500"/>
              </a:lnSpc>
              <a:spcBef>
                <a:spcPts val="0"/>
              </a:spcBef>
              <a:defRPr sz="3500" b="1" spc="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бактерии</a:t>
            </a:r>
          </a:p>
        </p:txBody>
      </p:sp>
      <p:pic>
        <p:nvPicPr>
          <p:cNvPr id="188" name="image4.png" descr="2 sld-0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4177" y="5919846"/>
            <a:ext cx="4142677" cy="310514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Shape 189"/>
          <p:cNvSpPr/>
          <p:nvPr/>
        </p:nvSpPr>
        <p:spPr>
          <a:xfrm>
            <a:off x="11840601" y="11301269"/>
            <a:ext cx="3340103" cy="981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92500" lnSpcReduction="10000"/>
          </a:bodyPr>
          <a:lstStyle>
            <a:lvl1pPr defTabSz="2438400">
              <a:lnSpc>
                <a:spcPct val="103500"/>
              </a:lnSpc>
              <a:spcBef>
                <a:spcPts val="0"/>
              </a:spcBef>
              <a:defRPr sz="3500" b="1" spc="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грибы</a:t>
            </a:r>
          </a:p>
        </p:txBody>
      </p:sp>
      <p:pic>
        <p:nvPicPr>
          <p:cNvPr id="190" name="image5.png" descr="2 sld-1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75930" y="9536400"/>
            <a:ext cx="2682708" cy="32571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image6.png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57161" y="990600"/>
            <a:ext cx="4465282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image7.png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85370" y="1223566"/>
            <a:ext cx="7811660" cy="11195712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Shape 193"/>
          <p:cNvSpPr/>
          <p:nvPr/>
        </p:nvSpPr>
        <p:spPr>
          <a:xfrm>
            <a:off x="11304109" y="4234638"/>
            <a:ext cx="2997203" cy="981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92500" lnSpcReduction="10000"/>
          </a:bodyPr>
          <a:lstStyle>
            <a:lvl1pPr algn="ctr" defTabSz="2438400">
              <a:lnSpc>
                <a:spcPct val="103500"/>
              </a:lnSpc>
              <a:spcBef>
                <a:spcPts val="0"/>
              </a:spcBef>
              <a:defRPr sz="3500" b="1" spc="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вирусы</a:t>
            </a:r>
          </a:p>
        </p:txBody>
      </p:sp>
      <p:pic>
        <p:nvPicPr>
          <p:cNvPr id="194" name="image8.png" descr="2 sld-08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58671" y="2552052"/>
            <a:ext cx="4051303" cy="24401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image46.jpeg" descr="back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8" name="image2.png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4124" y="12452711"/>
            <a:ext cx="2242950" cy="392978"/>
          </a:xfrm>
          <a:prstGeom prst="rect">
            <a:avLst/>
          </a:prstGeom>
          <a:ln w="12700">
            <a:miter lim="400000"/>
          </a:ln>
        </p:spPr>
      </p:pic>
      <p:sp>
        <p:nvSpPr>
          <p:cNvPr id="489" name="Shape 489"/>
          <p:cNvSpPr/>
          <p:nvPr/>
        </p:nvSpPr>
        <p:spPr>
          <a:xfrm>
            <a:off x="900999" y="867464"/>
            <a:ext cx="16078202" cy="29413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spcBef>
                <a:spcPts val="0"/>
              </a:spcBef>
              <a:defRPr sz="10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Создан природой — </a:t>
            </a:r>
            <a:r>
              <a:rPr sz="8000"/>
              <a:t>воплощён технологиями</a:t>
            </a:r>
          </a:p>
        </p:txBody>
      </p:sp>
      <p:sp>
        <p:nvSpPr>
          <p:cNvPr id="490" name="Shape 490"/>
          <p:cNvSpPr/>
          <p:nvPr/>
        </p:nvSpPr>
        <p:spPr>
          <a:xfrm>
            <a:off x="7314621" y="4547399"/>
            <a:ext cx="7226302" cy="1799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lnSpc>
                <a:spcPct val="103500"/>
              </a:lnSpc>
              <a:spcBef>
                <a:spcPts val="0"/>
              </a:spcBef>
              <a:defRPr sz="3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Все экстракты изготавливаются непосредственно на производстве </a:t>
            </a:r>
          </a:p>
          <a:p>
            <a:pPr defTabSz="2438400">
              <a:lnSpc>
                <a:spcPct val="103500"/>
              </a:lnSpc>
              <a:spcBef>
                <a:spcPts val="0"/>
              </a:spcBef>
              <a:defRPr sz="3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 Германии</a:t>
            </a:r>
          </a:p>
        </p:txBody>
      </p:sp>
      <p:sp>
        <p:nvSpPr>
          <p:cNvPr id="491" name="Shape 491"/>
          <p:cNvSpPr/>
          <p:nvPr/>
        </p:nvSpPr>
        <p:spPr>
          <a:xfrm>
            <a:off x="7324432" y="10159999"/>
            <a:ext cx="7454903" cy="1277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lnSpc>
                <a:spcPct val="103500"/>
              </a:lnSpc>
              <a:spcBef>
                <a:spcPts val="0"/>
              </a:spcBef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Каждый экстракт изготавливают </a:t>
            </a:r>
          </a:p>
          <a:p>
            <a:pPr defTabSz="2438400">
              <a:lnSpc>
                <a:spcPct val="103500"/>
              </a:lnSpc>
              <a:spcBef>
                <a:spcPts val="0"/>
              </a:spcBef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по особой технологии</a:t>
            </a:r>
          </a:p>
        </p:txBody>
      </p:sp>
      <p:sp>
        <p:nvSpPr>
          <p:cNvPr id="492" name="Shape 492"/>
          <p:cNvSpPr/>
          <p:nvPr/>
        </p:nvSpPr>
        <p:spPr>
          <a:xfrm>
            <a:off x="7324432" y="7238999"/>
            <a:ext cx="8686803" cy="1799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lnSpc>
                <a:spcPct val="103500"/>
              </a:lnSpc>
              <a:spcBef>
                <a:spcPts val="0"/>
              </a:spcBef>
              <a:defRPr sz="3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Выверенное сочетание ингредиентов </a:t>
            </a:r>
          </a:p>
          <a:p>
            <a:pPr defTabSz="2438400">
              <a:lnSpc>
                <a:spcPct val="103500"/>
              </a:lnSpc>
              <a:spcBef>
                <a:spcPts val="0"/>
              </a:spcBef>
              <a:defRPr sz="3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 их пропорции обеспечивают высокую эффективность фитоконцентрата.</a:t>
            </a:r>
          </a:p>
        </p:txBody>
      </p:sp>
      <p:sp>
        <p:nvSpPr>
          <p:cNvPr id="493" name="Shape 493"/>
          <p:cNvSpPr/>
          <p:nvPr/>
        </p:nvSpPr>
        <p:spPr>
          <a:xfrm>
            <a:off x="2413000" y="4375191"/>
            <a:ext cx="5575300" cy="20739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/>
          <a:p>
            <a:pPr defTabSz="2438400">
              <a:lnSpc>
                <a:spcPct val="81000"/>
              </a:lnSpc>
              <a:spcBef>
                <a:spcPts val="0"/>
              </a:spcBef>
              <a:defRPr sz="4200" spc="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собственное </a:t>
            </a:r>
            <a:endParaRPr spc="209"/>
          </a:p>
          <a:p>
            <a:pPr defTabSz="2438400">
              <a:lnSpc>
                <a:spcPct val="81000"/>
              </a:lnSpc>
              <a:spcBef>
                <a:spcPts val="0"/>
              </a:spcBef>
              <a:defRPr sz="4200" spc="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производство экстрактов</a:t>
            </a:r>
          </a:p>
        </p:txBody>
      </p:sp>
      <p:sp>
        <p:nvSpPr>
          <p:cNvPr id="494" name="Shape 494"/>
          <p:cNvSpPr/>
          <p:nvPr/>
        </p:nvSpPr>
        <p:spPr>
          <a:xfrm>
            <a:off x="2430812" y="10006370"/>
            <a:ext cx="5168902" cy="1576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38400">
              <a:lnSpc>
                <a:spcPct val="81000"/>
              </a:lnSpc>
              <a:spcBef>
                <a:spcPts val="0"/>
              </a:spcBef>
              <a:defRPr sz="4200" spc="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уникальная технология </a:t>
            </a:r>
          </a:p>
        </p:txBody>
      </p:sp>
      <p:sp>
        <p:nvSpPr>
          <p:cNvPr id="495" name="Shape 495"/>
          <p:cNvSpPr/>
          <p:nvPr/>
        </p:nvSpPr>
        <p:spPr>
          <a:xfrm>
            <a:off x="2413000" y="7404099"/>
            <a:ext cx="4838700" cy="1576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38400">
              <a:lnSpc>
                <a:spcPct val="81000"/>
              </a:lnSpc>
              <a:spcBef>
                <a:spcPts val="0"/>
              </a:spcBef>
              <a:defRPr sz="4200" spc="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синергия компонентов</a:t>
            </a:r>
          </a:p>
        </p:txBody>
      </p:sp>
      <p:sp>
        <p:nvSpPr>
          <p:cNvPr id="496" name="Shape 496"/>
          <p:cNvSpPr/>
          <p:nvPr/>
        </p:nvSpPr>
        <p:spPr>
          <a:xfrm>
            <a:off x="1219200" y="5143500"/>
            <a:ext cx="800100" cy="800100"/>
          </a:xfrm>
          <a:prstGeom prst="ellipse">
            <a:avLst/>
          </a:prstGeom>
          <a:ln w="139700">
            <a:solidFill>
              <a:srgbClr val="FFFFFF">
                <a:alpha val="60812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97" name="Shape 497"/>
          <p:cNvSpPr/>
          <p:nvPr/>
        </p:nvSpPr>
        <p:spPr>
          <a:xfrm>
            <a:off x="1219200" y="7937500"/>
            <a:ext cx="800100" cy="800100"/>
          </a:xfrm>
          <a:prstGeom prst="ellipse">
            <a:avLst/>
          </a:prstGeom>
          <a:ln w="139700">
            <a:solidFill>
              <a:srgbClr val="FFFFFF">
                <a:alpha val="60812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98" name="Shape 498"/>
          <p:cNvSpPr/>
          <p:nvPr/>
        </p:nvSpPr>
        <p:spPr>
          <a:xfrm>
            <a:off x="1219200" y="10477500"/>
            <a:ext cx="800100" cy="800100"/>
          </a:xfrm>
          <a:prstGeom prst="ellipse">
            <a:avLst/>
          </a:prstGeom>
          <a:ln w="139700">
            <a:solidFill>
              <a:srgbClr val="FFFFFF">
                <a:alpha val="60812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/>
          <p:nvPr/>
        </p:nvSpPr>
        <p:spPr>
          <a:xfrm>
            <a:off x="-2287768" y="4822837"/>
            <a:ext cx="13943722" cy="79222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38400">
              <a:lnSpc>
                <a:spcPct val="80000"/>
              </a:lnSpc>
              <a:spcBef>
                <a:spcPts val="0"/>
              </a:spcBef>
              <a:defRPr sz="55000">
                <a:solidFill>
                  <a:srgbClr val="EDDCCE">
                    <a:alpha val="50000"/>
                  </a:srgbClr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dirty="0"/>
              <a:t>01</a:t>
            </a:r>
          </a:p>
        </p:txBody>
      </p:sp>
      <p:sp>
        <p:nvSpPr>
          <p:cNvPr id="503" name="Shape 503"/>
          <p:cNvSpPr>
            <a:spLocks noGrp="1"/>
          </p:cNvSpPr>
          <p:nvPr>
            <p:ph type="title"/>
          </p:nvPr>
        </p:nvSpPr>
        <p:spPr>
          <a:xfrm>
            <a:off x="894698" y="839599"/>
            <a:ext cx="22721604" cy="398323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10000" b="1">
                <a:solidFill>
                  <a:srgbClr val="3D5751"/>
                </a:solidFill>
              </a:defRPr>
            </a:pPr>
            <a:r>
              <a:t>Метод поиска </a:t>
            </a:r>
          </a:p>
          <a:p>
            <a:pPr>
              <a:lnSpc>
                <a:spcPct val="90000"/>
              </a:lnSpc>
              <a:defRPr sz="8000" b="1">
                <a:solidFill>
                  <a:srgbClr val="3D5751"/>
                </a:solidFill>
              </a:defRPr>
            </a:pPr>
            <a:r>
              <a:t>идеальной формулы</a:t>
            </a:r>
          </a:p>
        </p:txBody>
      </p:sp>
      <p:sp>
        <p:nvSpPr>
          <p:cNvPr id="504" name="Shape 504"/>
          <p:cNvSpPr>
            <a:spLocks noGrp="1"/>
          </p:cNvSpPr>
          <p:nvPr>
            <p:ph type="body" sz="quarter" idx="1"/>
          </p:nvPr>
        </p:nvSpPr>
        <p:spPr>
          <a:xfrm>
            <a:off x="6313366" y="5203000"/>
            <a:ext cx="8326682" cy="475403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3000"/>
              </a:spcBef>
              <a:buSzTx/>
              <a:buNone/>
              <a:defRPr sz="3800"/>
            </a:pPr>
            <a:r>
              <a:t>Шаг 1</a:t>
            </a:r>
          </a:p>
          <a:p>
            <a:pPr marL="0" indent="0">
              <a:lnSpc>
                <a:spcPct val="100000"/>
              </a:lnSpc>
              <a:buSzTx/>
              <a:buNone/>
              <a:defRPr sz="3800"/>
            </a:pPr>
            <a:r>
              <a:t>Выбрать правильные </a:t>
            </a:r>
          </a:p>
          <a:p>
            <a:pPr marL="0" indent="0">
              <a:lnSpc>
                <a:spcPct val="100000"/>
              </a:lnSpc>
              <a:buSzTx/>
              <a:buNone/>
              <a:defRPr sz="3800"/>
            </a:pPr>
            <a:r>
              <a:t>компоненты </a:t>
            </a:r>
          </a:p>
          <a:p>
            <a:pPr marL="0" indent="0">
              <a:lnSpc>
                <a:spcPct val="100000"/>
              </a:lnSpc>
              <a:buSzTx/>
              <a:buNone/>
              <a:defRPr sz="3800"/>
            </a:pPr>
            <a:r>
              <a:t>из многообразия </a:t>
            </a:r>
          </a:p>
          <a:p>
            <a:pPr marL="0" indent="0">
              <a:lnSpc>
                <a:spcPct val="100000"/>
              </a:lnSpc>
              <a:buSzTx/>
              <a:buNone/>
              <a:defRPr sz="3800"/>
            </a:pPr>
            <a:r>
              <a:t>растений со всего мира </a:t>
            </a:r>
          </a:p>
        </p:txBody>
      </p:sp>
      <p:pic>
        <p:nvPicPr>
          <p:cNvPr id="505" name="image3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500" y="12365704"/>
            <a:ext cx="2711569" cy="475079"/>
          </a:xfrm>
          <a:prstGeom prst="rect">
            <a:avLst/>
          </a:prstGeom>
          <a:ln w="12700">
            <a:miter lim="400000"/>
          </a:ln>
        </p:spPr>
      </p:pic>
      <p:pic>
        <p:nvPicPr>
          <p:cNvPr id="506" name="image47.jpeg" descr="C0201.00_25_45_01.Still004.jpg"/>
          <p:cNvPicPr>
            <a:picLocks noChangeAspect="1"/>
          </p:cNvPicPr>
          <p:nvPr/>
        </p:nvPicPr>
        <p:blipFill>
          <a:blip r:embed="rId4"/>
          <a:srcRect l="28533" t="1725" r="32450" b="1967"/>
          <a:stretch>
            <a:fillRect/>
          </a:stretch>
        </p:blipFill>
        <p:spPr>
          <a:xfrm rot="21480000">
            <a:off x="14506343" y="-164074"/>
            <a:ext cx="10114758" cy="14044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22" y="0"/>
                </a:moveTo>
                <a:lnTo>
                  <a:pt x="0" y="21082"/>
                </a:lnTo>
                <a:lnTo>
                  <a:pt x="20578" y="21600"/>
                </a:lnTo>
                <a:lnTo>
                  <a:pt x="21600" y="518"/>
                </a:lnTo>
                <a:lnTo>
                  <a:pt x="1022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image48.png" descr="Image"/>
          <p:cNvPicPr>
            <a:picLocks noChangeAspect="1"/>
          </p:cNvPicPr>
          <p:nvPr/>
        </p:nvPicPr>
        <p:blipFill>
          <a:blip r:embed="rId3"/>
          <a:srcRect t="21381"/>
          <a:stretch>
            <a:fillRect/>
          </a:stretch>
        </p:blipFill>
        <p:spPr>
          <a:xfrm>
            <a:off x="-33604169" y="-170446"/>
            <a:ext cx="83823802" cy="28229883"/>
          </a:xfrm>
          <a:prstGeom prst="rect">
            <a:avLst/>
          </a:prstGeom>
          <a:ln w="12700">
            <a:miter lim="400000"/>
          </a:ln>
        </p:spPr>
      </p:pic>
      <p:sp>
        <p:nvSpPr>
          <p:cNvPr id="511" name="Shape 511"/>
          <p:cNvSpPr/>
          <p:nvPr/>
        </p:nvSpPr>
        <p:spPr>
          <a:xfrm>
            <a:off x="11111458" y="8205503"/>
            <a:ext cx="149597" cy="149599"/>
          </a:xfrm>
          <a:prstGeom prst="ellipse">
            <a:avLst/>
          </a:prstGeom>
          <a:solidFill>
            <a:srgbClr val="157C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12" name="Shape 512"/>
          <p:cNvSpPr/>
          <p:nvPr/>
        </p:nvSpPr>
        <p:spPr>
          <a:xfrm>
            <a:off x="12008318" y="11865684"/>
            <a:ext cx="145155" cy="145155"/>
          </a:xfrm>
          <a:prstGeom prst="ellipse">
            <a:avLst/>
          </a:prstGeom>
          <a:solidFill>
            <a:srgbClr val="157C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13" name="Shape 513"/>
          <p:cNvSpPr/>
          <p:nvPr/>
        </p:nvSpPr>
        <p:spPr>
          <a:xfrm>
            <a:off x="10396328" y="11912144"/>
            <a:ext cx="187699" cy="187699"/>
          </a:xfrm>
          <a:prstGeom prst="ellipse">
            <a:avLst/>
          </a:prstGeom>
          <a:solidFill>
            <a:srgbClr val="157C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14" name="Shape 514"/>
          <p:cNvSpPr/>
          <p:nvPr/>
        </p:nvSpPr>
        <p:spPr>
          <a:xfrm>
            <a:off x="11694489" y="10974751"/>
            <a:ext cx="145155" cy="145155"/>
          </a:xfrm>
          <a:prstGeom prst="ellipse">
            <a:avLst/>
          </a:prstGeom>
          <a:solidFill>
            <a:srgbClr val="157C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15" name="Shape 515"/>
          <p:cNvSpPr/>
          <p:nvPr/>
        </p:nvSpPr>
        <p:spPr>
          <a:xfrm>
            <a:off x="7173386" y="10637356"/>
            <a:ext cx="136897" cy="136897"/>
          </a:xfrm>
          <a:prstGeom prst="ellipse">
            <a:avLst/>
          </a:prstGeom>
          <a:solidFill>
            <a:srgbClr val="157C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16" name="Shape 516"/>
          <p:cNvSpPr/>
          <p:nvPr/>
        </p:nvSpPr>
        <p:spPr>
          <a:xfrm>
            <a:off x="9775762" y="10249254"/>
            <a:ext cx="173517" cy="173517"/>
          </a:xfrm>
          <a:prstGeom prst="ellipse">
            <a:avLst/>
          </a:prstGeom>
          <a:solidFill>
            <a:srgbClr val="157C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17" name="Shape 517"/>
          <p:cNvSpPr/>
          <p:nvPr/>
        </p:nvSpPr>
        <p:spPr>
          <a:xfrm>
            <a:off x="17938061" y="8899497"/>
            <a:ext cx="152405" cy="152405"/>
          </a:xfrm>
          <a:prstGeom prst="ellipse">
            <a:avLst/>
          </a:prstGeom>
          <a:solidFill>
            <a:srgbClr val="157C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518" name="image3.png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999" y="12672100"/>
            <a:ext cx="2410241" cy="42228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Shape 519"/>
          <p:cNvSpPr/>
          <p:nvPr/>
        </p:nvSpPr>
        <p:spPr>
          <a:xfrm>
            <a:off x="13597554" y="10657147"/>
            <a:ext cx="148117" cy="148117"/>
          </a:xfrm>
          <a:prstGeom prst="ellipse">
            <a:avLst/>
          </a:prstGeom>
          <a:solidFill>
            <a:srgbClr val="157C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522" name="Group 522"/>
          <p:cNvGrpSpPr/>
          <p:nvPr/>
        </p:nvGrpSpPr>
        <p:grpSpPr>
          <a:xfrm>
            <a:off x="4476943" y="9682118"/>
            <a:ext cx="2769527" cy="956369"/>
            <a:chOff x="0" y="0"/>
            <a:chExt cx="2769525" cy="956367"/>
          </a:xfrm>
        </p:grpSpPr>
        <p:sp>
          <p:nvSpPr>
            <p:cNvPr id="520" name="Shape 520"/>
            <p:cNvSpPr/>
            <p:nvPr/>
          </p:nvSpPr>
          <p:spPr>
            <a:xfrm flipV="1">
              <a:off x="2769523" y="-1"/>
              <a:ext cx="3" cy="956369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521" name="Shape 521"/>
            <p:cNvSpPr/>
            <p:nvPr/>
          </p:nvSpPr>
          <p:spPr>
            <a:xfrm>
              <a:off x="-1" y="46600"/>
              <a:ext cx="2695085" cy="3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525" name="Group 525"/>
          <p:cNvGrpSpPr/>
          <p:nvPr/>
        </p:nvGrpSpPr>
        <p:grpSpPr>
          <a:xfrm>
            <a:off x="2866222" y="7924248"/>
            <a:ext cx="6996301" cy="2263966"/>
            <a:chOff x="-1" y="0"/>
            <a:chExt cx="6996299" cy="2263964"/>
          </a:xfrm>
        </p:grpSpPr>
        <p:sp>
          <p:nvSpPr>
            <p:cNvPr id="523" name="Shape 523"/>
            <p:cNvSpPr/>
            <p:nvPr/>
          </p:nvSpPr>
          <p:spPr>
            <a:xfrm flipV="1">
              <a:off x="6996296" y="-1"/>
              <a:ext cx="3" cy="2263965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524" name="Shape 524"/>
            <p:cNvSpPr/>
            <p:nvPr/>
          </p:nvSpPr>
          <p:spPr>
            <a:xfrm>
              <a:off x="-2" y="90329"/>
              <a:ext cx="6883931" cy="3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528" name="Group 528"/>
          <p:cNvGrpSpPr/>
          <p:nvPr/>
        </p:nvGrpSpPr>
        <p:grpSpPr>
          <a:xfrm>
            <a:off x="6585621" y="5128919"/>
            <a:ext cx="4594286" cy="3011823"/>
            <a:chOff x="0" y="0"/>
            <a:chExt cx="4594284" cy="3011821"/>
          </a:xfrm>
        </p:grpSpPr>
        <p:sp>
          <p:nvSpPr>
            <p:cNvPr id="526" name="Shape 526"/>
            <p:cNvSpPr/>
            <p:nvPr/>
          </p:nvSpPr>
          <p:spPr>
            <a:xfrm>
              <a:off x="-1" y="31418"/>
              <a:ext cx="4542247" cy="3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527" name="Shape 527"/>
            <p:cNvSpPr/>
            <p:nvPr/>
          </p:nvSpPr>
          <p:spPr>
            <a:xfrm flipV="1">
              <a:off x="4594282" y="-1"/>
              <a:ext cx="3" cy="3011823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531" name="Group 531"/>
          <p:cNvGrpSpPr/>
          <p:nvPr/>
        </p:nvGrpSpPr>
        <p:grpSpPr>
          <a:xfrm>
            <a:off x="6611872" y="6667498"/>
            <a:ext cx="3937187" cy="5222980"/>
            <a:chOff x="0" y="-1"/>
            <a:chExt cx="3937186" cy="5222979"/>
          </a:xfrm>
        </p:grpSpPr>
        <p:sp>
          <p:nvSpPr>
            <p:cNvPr id="529" name="Shape 529"/>
            <p:cNvSpPr/>
            <p:nvPr/>
          </p:nvSpPr>
          <p:spPr>
            <a:xfrm flipV="1">
              <a:off x="3878302" y="25285"/>
              <a:ext cx="3" cy="5197694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530" name="Shape 530"/>
            <p:cNvSpPr/>
            <p:nvPr/>
          </p:nvSpPr>
          <p:spPr>
            <a:xfrm>
              <a:off x="-1" y="-2"/>
              <a:ext cx="3937187" cy="2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534" name="Group 534"/>
          <p:cNvGrpSpPr/>
          <p:nvPr/>
        </p:nvGrpSpPr>
        <p:grpSpPr>
          <a:xfrm>
            <a:off x="13671609" y="9628905"/>
            <a:ext cx="991888" cy="1004274"/>
            <a:chOff x="0" y="-1"/>
            <a:chExt cx="991886" cy="1004273"/>
          </a:xfrm>
        </p:grpSpPr>
        <p:sp>
          <p:nvSpPr>
            <p:cNvPr id="532" name="Shape 532"/>
            <p:cNvSpPr/>
            <p:nvPr/>
          </p:nvSpPr>
          <p:spPr>
            <a:xfrm flipV="1">
              <a:off x="-1" y="-2"/>
              <a:ext cx="3" cy="1004275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533" name="Shape 533"/>
            <p:cNvSpPr/>
            <p:nvPr/>
          </p:nvSpPr>
          <p:spPr>
            <a:xfrm>
              <a:off x="0" y="99816"/>
              <a:ext cx="991886" cy="3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537" name="Group 537"/>
          <p:cNvGrpSpPr/>
          <p:nvPr/>
        </p:nvGrpSpPr>
        <p:grpSpPr>
          <a:xfrm>
            <a:off x="12076478" y="6980004"/>
            <a:ext cx="1064403" cy="4916661"/>
            <a:chOff x="0" y="0"/>
            <a:chExt cx="1064401" cy="4916659"/>
          </a:xfrm>
        </p:grpSpPr>
        <p:sp>
          <p:nvSpPr>
            <p:cNvPr id="535" name="Shape 535"/>
            <p:cNvSpPr/>
            <p:nvPr/>
          </p:nvSpPr>
          <p:spPr>
            <a:xfrm flipV="1">
              <a:off x="4415" y="7888"/>
              <a:ext cx="3" cy="4908772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536" name="Shape 536"/>
            <p:cNvSpPr/>
            <p:nvPr/>
          </p:nvSpPr>
          <p:spPr>
            <a:xfrm>
              <a:off x="0" y="-1"/>
              <a:ext cx="1064403" cy="2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540" name="Group 540"/>
          <p:cNvGrpSpPr/>
          <p:nvPr/>
        </p:nvGrpSpPr>
        <p:grpSpPr>
          <a:xfrm>
            <a:off x="11767061" y="5096502"/>
            <a:ext cx="815483" cy="5886962"/>
            <a:chOff x="0" y="0"/>
            <a:chExt cx="815482" cy="5886961"/>
          </a:xfrm>
        </p:grpSpPr>
        <p:sp>
          <p:nvSpPr>
            <p:cNvPr id="538" name="Shape 538"/>
            <p:cNvSpPr/>
            <p:nvPr/>
          </p:nvSpPr>
          <p:spPr>
            <a:xfrm flipV="1">
              <a:off x="-1" y="0"/>
              <a:ext cx="4" cy="5886962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539" name="Shape 539"/>
            <p:cNvSpPr/>
            <p:nvPr/>
          </p:nvSpPr>
          <p:spPr>
            <a:xfrm>
              <a:off x="2344" y="52569"/>
              <a:ext cx="813138" cy="3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543" name="Group 543"/>
          <p:cNvGrpSpPr/>
          <p:nvPr/>
        </p:nvGrpSpPr>
        <p:grpSpPr>
          <a:xfrm>
            <a:off x="17897310" y="5238719"/>
            <a:ext cx="559676" cy="3655110"/>
            <a:chOff x="0" y="0"/>
            <a:chExt cx="559674" cy="3655109"/>
          </a:xfrm>
        </p:grpSpPr>
        <p:sp>
          <p:nvSpPr>
            <p:cNvPr id="541" name="Shape 541"/>
            <p:cNvSpPr/>
            <p:nvPr/>
          </p:nvSpPr>
          <p:spPr>
            <a:xfrm flipV="1">
              <a:off x="106550" y="73761"/>
              <a:ext cx="3" cy="3581349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542" name="Shape 542"/>
            <p:cNvSpPr/>
            <p:nvPr/>
          </p:nvSpPr>
          <p:spPr>
            <a:xfrm>
              <a:off x="0" y="0"/>
              <a:ext cx="559675" cy="2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544" name="Shape 544"/>
          <p:cNvSpPr>
            <a:spLocks noGrp="1"/>
          </p:cNvSpPr>
          <p:nvPr>
            <p:ph type="title"/>
          </p:nvPr>
        </p:nvSpPr>
        <p:spPr>
          <a:xfrm>
            <a:off x="928564" y="843219"/>
            <a:ext cx="22672624" cy="346923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8000" b="1">
                <a:solidFill>
                  <a:srgbClr val="3D5751"/>
                </a:solidFill>
              </a:defRPr>
            </a:pPr>
            <a:r>
              <a:rPr dirty="0"/>
              <a:t>21 </a:t>
            </a:r>
            <a:r>
              <a:rPr dirty="0" err="1"/>
              <a:t>высокоактивный</a:t>
            </a:r>
            <a:r>
              <a:rPr dirty="0"/>
              <a:t> </a:t>
            </a:r>
            <a:r>
              <a:rPr dirty="0" err="1"/>
              <a:t>экстракт</a:t>
            </a:r>
            <a:r>
              <a:rPr dirty="0"/>
              <a:t>: </a:t>
            </a:r>
          </a:p>
          <a:p>
            <a:pPr>
              <a:lnSpc>
                <a:spcPct val="90000"/>
              </a:lnSpc>
              <a:defRPr sz="8000" b="1">
                <a:solidFill>
                  <a:srgbClr val="3D5751"/>
                </a:solidFill>
              </a:defRPr>
            </a:pPr>
            <a:r>
              <a:rPr dirty="0" err="1"/>
              <a:t>мощь</a:t>
            </a:r>
            <a:r>
              <a:rPr dirty="0"/>
              <a:t> </a:t>
            </a:r>
            <a:r>
              <a:rPr dirty="0" err="1"/>
              <a:t>природы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борьбы</a:t>
            </a:r>
            <a:r>
              <a:rPr dirty="0"/>
              <a:t> </a:t>
            </a:r>
            <a:r>
              <a:rPr lang="ru-RU" dirty="0"/>
              <a:t>за иммунитет</a:t>
            </a:r>
            <a:r>
              <a:rPr dirty="0"/>
              <a:t> </a:t>
            </a:r>
          </a:p>
        </p:txBody>
      </p:sp>
      <p:sp>
        <p:nvSpPr>
          <p:cNvPr id="545" name="Shape 545"/>
          <p:cNvSpPr/>
          <p:nvPr/>
        </p:nvSpPr>
        <p:spPr>
          <a:xfrm>
            <a:off x="4208567" y="6176050"/>
            <a:ext cx="5964941" cy="1661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60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Македония</a:t>
            </a:r>
            <a:r>
              <a:rPr dirty="0"/>
              <a:t>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Трава х</a:t>
            </a:r>
            <a:r>
              <a:rPr dirty="0" err="1"/>
              <a:t>вощ</a:t>
            </a:r>
            <a:r>
              <a:rPr lang="ru-RU" dirty="0"/>
              <a:t>а</a:t>
            </a:r>
            <a:r>
              <a:rPr dirty="0"/>
              <a:t> </a:t>
            </a:r>
            <a:r>
              <a:rPr dirty="0" err="1"/>
              <a:t>полево</a:t>
            </a:r>
            <a:r>
              <a:rPr lang="ru-RU" dirty="0" err="1"/>
              <a:t>го</a:t>
            </a:r>
            <a:r>
              <a:rPr b="0" dirty="0"/>
              <a:t>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0" i="1" dirty="0"/>
              <a:t>(Equisetum </a:t>
            </a:r>
            <a:r>
              <a:rPr b="0" i="1" dirty="0" err="1"/>
              <a:t>arvense</a:t>
            </a:r>
            <a:r>
              <a:rPr b="0" i="1" dirty="0"/>
              <a:t> herb)</a:t>
            </a:r>
          </a:p>
        </p:txBody>
      </p:sp>
      <p:sp>
        <p:nvSpPr>
          <p:cNvPr id="546" name="Shape 546"/>
          <p:cNvSpPr/>
          <p:nvPr/>
        </p:nvSpPr>
        <p:spPr>
          <a:xfrm>
            <a:off x="1135117" y="9239539"/>
            <a:ext cx="5847088" cy="216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60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ru-RU" dirty="0"/>
          </a:p>
          <a:p>
            <a:pPr defTabSz="2438400">
              <a:lnSpc>
                <a:spcPct val="100000"/>
              </a:lnSpc>
              <a:spcBef>
                <a:spcPts val="60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Германия</a:t>
            </a:r>
            <a:r>
              <a:rPr dirty="0"/>
              <a:t>/</a:t>
            </a:r>
            <a:r>
              <a:rPr dirty="0" err="1"/>
              <a:t>Россия</a:t>
            </a:r>
            <a:endParaRPr dirty="0"/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шлемника</a:t>
            </a:r>
            <a:r>
              <a:rPr dirty="0"/>
              <a:t> </a:t>
            </a:r>
            <a:r>
              <a:rPr dirty="0" err="1"/>
              <a:t>байкальского</a:t>
            </a:r>
            <a:r>
              <a:rPr b="0" dirty="0"/>
              <a:t>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(</a:t>
            </a:r>
            <a:r>
              <a:rPr dirty="0" err="1"/>
              <a:t>Scutellaria</a:t>
            </a:r>
            <a:r>
              <a:rPr dirty="0"/>
              <a:t> </a:t>
            </a:r>
            <a:r>
              <a:rPr dirty="0" err="1"/>
              <a:t>baicalensis</a:t>
            </a:r>
            <a:r>
              <a:rPr dirty="0"/>
              <a:t> root)</a:t>
            </a:r>
            <a:r>
              <a:rPr i="0" dirty="0"/>
              <a:t> </a:t>
            </a:r>
          </a:p>
        </p:txBody>
      </p:sp>
      <p:sp>
        <p:nvSpPr>
          <p:cNvPr id="547" name="Shape 547"/>
          <p:cNvSpPr/>
          <p:nvPr/>
        </p:nvSpPr>
        <p:spPr>
          <a:xfrm>
            <a:off x="12527774" y="4646314"/>
            <a:ext cx="4596127" cy="1671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Румыния  </a:t>
            </a:r>
          </a:p>
          <a:p>
            <a:pPr defTabSz="2438400">
              <a:lnSpc>
                <a:spcPct val="100000"/>
              </a:lnSpc>
              <a:spcBef>
                <a:spcPts val="60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Ягоды облепихи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(Hippophaë rhamnoides fruit) </a:t>
            </a:r>
          </a:p>
        </p:txBody>
      </p:sp>
      <p:sp>
        <p:nvSpPr>
          <p:cNvPr id="548" name="Shape 548"/>
          <p:cNvSpPr/>
          <p:nvPr/>
        </p:nvSpPr>
        <p:spPr>
          <a:xfrm>
            <a:off x="13090048" y="6536836"/>
            <a:ext cx="4817697" cy="2975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60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Болгария</a:t>
            </a:r>
            <a:r>
              <a:rPr sz="2400" b="0" dirty="0">
                <a:solidFill>
                  <a:srgbClr val="5B5A58"/>
                </a:solidFill>
              </a:rPr>
              <a:t> </a:t>
            </a:r>
            <a:endParaRPr sz="2400" dirty="0">
              <a:solidFill>
                <a:srgbClr val="5B5A58"/>
              </a:solidFill>
            </a:endParaRPr>
          </a:p>
          <a:p>
            <a:pPr defTabSz="2438400">
              <a:lnSpc>
                <a:spcPct val="100000"/>
              </a:lnSpc>
              <a:spcBef>
                <a:spcPts val="60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 </a:t>
            </a:r>
            <a:r>
              <a:rPr lang="ru-RU" dirty="0"/>
              <a:t>Л</a:t>
            </a:r>
            <a:r>
              <a:rPr dirty="0" err="1"/>
              <a:t>исть</a:t>
            </a:r>
            <a:r>
              <a:rPr lang="ru-RU" dirty="0"/>
              <a:t>я</a:t>
            </a:r>
            <a:r>
              <a:rPr b="0" dirty="0"/>
              <a:t> </a:t>
            </a:r>
            <a:r>
              <a:rPr dirty="0" err="1"/>
              <a:t>крапивы</a:t>
            </a:r>
            <a:r>
              <a:rPr dirty="0"/>
              <a:t> </a:t>
            </a:r>
            <a:r>
              <a:rPr lang="ru-RU" dirty="0"/>
              <a:t>двудомной</a:t>
            </a:r>
            <a:endParaRPr dirty="0"/>
          </a:p>
          <a:p>
            <a:pPr defTabSz="2438400">
              <a:lnSpc>
                <a:spcPct val="100000"/>
              </a:lnSpc>
              <a:spcBef>
                <a:spcPts val="100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(</a:t>
            </a:r>
            <a:r>
              <a:rPr dirty="0" err="1"/>
              <a:t>Urtica</a:t>
            </a:r>
            <a:r>
              <a:rPr dirty="0"/>
              <a:t> </a:t>
            </a:r>
            <a:r>
              <a:rPr dirty="0" err="1"/>
              <a:t>diolica</a:t>
            </a:r>
            <a:r>
              <a:rPr dirty="0"/>
              <a:t> leaf)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Ягоды</a:t>
            </a:r>
            <a:r>
              <a:rPr dirty="0"/>
              <a:t> </a:t>
            </a:r>
            <a:r>
              <a:rPr dirty="0" err="1"/>
              <a:t>можжевельника</a:t>
            </a:r>
            <a:r>
              <a:rPr b="0" i="1" dirty="0"/>
              <a:t>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(</a:t>
            </a:r>
            <a:r>
              <a:rPr dirty="0" err="1"/>
              <a:t>Juniperus</a:t>
            </a:r>
            <a:r>
              <a:rPr dirty="0"/>
              <a:t> </a:t>
            </a:r>
            <a:r>
              <a:rPr dirty="0" err="1"/>
              <a:t>communis</a:t>
            </a:r>
            <a:r>
              <a:rPr dirty="0"/>
              <a:t> fruit)</a:t>
            </a:r>
            <a:r>
              <a:rPr i="0" dirty="0"/>
              <a:t> </a:t>
            </a:r>
          </a:p>
        </p:txBody>
      </p:sp>
      <p:sp>
        <p:nvSpPr>
          <p:cNvPr id="549" name="Shape 549"/>
          <p:cNvSpPr/>
          <p:nvPr/>
        </p:nvSpPr>
        <p:spPr>
          <a:xfrm>
            <a:off x="928564" y="7509536"/>
            <a:ext cx="7891920" cy="247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60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Польша</a:t>
            </a:r>
            <a:endParaRPr dirty="0"/>
          </a:p>
          <a:p>
            <a:pPr defTabSz="2438400">
              <a:lnSpc>
                <a:spcPct val="100000"/>
              </a:lnSpc>
              <a:spcBef>
                <a:spcPts val="60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Трава э</a:t>
            </a:r>
            <a:r>
              <a:rPr dirty="0" err="1"/>
              <a:t>хинаце</a:t>
            </a:r>
            <a:r>
              <a:rPr lang="ru-RU" dirty="0"/>
              <a:t>и</a:t>
            </a:r>
            <a:r>
              <a:rPr dirty="0"/>
              <a:t> </a:t>
            </a:r>
            <a:r>
              <a:rPr dirty="0" err="1"/>
              <a:t>пурпурн</a:t>
            </a:r>
            <a:r>
              <a:rPr lang="ru-RU" dirty="0"/>
              <a:t>ой</a:t>
            </a:r>
            <a:r>
              <a:rPr b="0" dirty="0"/>
              <a:t> </a:t>
            </a:r>
            <a:r>
              <a:rPr b="0" i="1" dirty="0"/>
              <a:t>(Echinacea </a:t>
            </a:r>
            <a:r>
              <a:rPr b="0" i="1" dirty="0" err="1"/>
              <a:t>purpurea</a:t>
            </a:r>
            <a:r>
              <a:rPr b="0" i="1" dirty="0"/>
              <a:t> herb)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дягиля</a:t>
            </a:r>
            <a:r>
              <a:rPr b="0" i="1" dirty="0"/>
              <a:t> </a:t>
            </a:r>
            <a:r>
              <a:rPr lang="ru-RU" b="1" i="1" dirty="0"/>
              <a:t>лекарственного</a:t>
            </a:r>
            <a:r>
              <a:rPr lang="ru-RU" b="0" i="1" dirty="0"/>
              <a:t> </a:t>
            </a:r>
            <a:r>
              <a:rPr b="0" i="1" dirty="0"/>
              <a:t>(Angelica </a:t>
            </a:r>
            <a:endParaRPr lang="ru-RU" b="0" i="1" dirty="0"/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0" i="1" dirty="0"/>
              <a:t>officinalis root)</a:t>
            </a:r>
          </a:p>
        </p:txBody>
      </p:sp>
      <p:sp>
        <p:nvSpPr>
          <p:cNvPr id="550" name="Shape 550"/>
          <p:cNvSpPr/>
          <p:nvPr/>
        </p:nvSpPr>
        <p:spPr>
          <a:xfrm>
            <a:off x="18235153" y="4733283"/>
            <a:ext cx="6186076" cy="3395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20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Россия</a:t>
            </a:r>
            <a:r>
              <a:rPr dirty="0"/>
              <a:t> </a:t>
            </a:r>
          </a:p>
          <a:p>
            <a:pPr defTabSz="2438400">
              <a:lnSpc>
                <a:spcPct val="100000"/>
              </a:lnSpc>
              <a:spcBef>
                <a:spcPts val="100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Гриб</a:t>
            </a:r>
            <a:r>
              <a:rPr dirty="0"/>
              <a:t> </a:t>
            </a:r>
            <a:r>
              <a:rPr dirty="0" err="1"/>
              <a:t>чага</a:t>
            </a:r>
            <a:r>
              <a:rPr b="0" dirty="0"/>
              <a:t> </a:t>
            </a:r>
            <a:r>
              <a:rPr b="0" i="1" dirty="0"/>
              <a:t>(</a:t>
            </a:r>
            <a:r>
              <a:rPr b="0" i="1" dirty="0" err="1"/>
              <a:t>Inonotus</a:t>
            </a:r>
            <a:r>
              <a:rPr b="0" i="1" dirty="0"/>
              <a:t> obliquus)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ru-RU" dirty="0"/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элеутерококка</a:t>
            </a:r>
            <a:r>
              <a:rPr b="0" dirty="0"/>
              <a:t> </a:t>
            </a:r>
          </a:p>
          <a:p>
            <a:pPr defTabSz="2438400">
              <a:lnSpc>
                <a:spcPct val="100000"/>
              </a:lnSpc>
              <a:spcBef>
                <a:spcPts val="100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(</a:t>
            </a:r>
            <a:r>
              <a:rPr dirty="0" err="1"/>
              <a:t>Eleutherococcus</a:t>
            </a:r>
            <a:r>
              <a:rPr dirty="0"/>
              <a:t> </a:t>
            </a:r>
            <a:r>
              <a:rPr dirty="0" err="1"/>
              <a:t>senticosus</a:t>
            </a:r>
            <a:r>
              <a:rPr dirty="0"/>
              <a:t> root)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шлемника</a:t>
            </a:r>
            <a:r>
              <a:rPr dirty="0"/>
              <a:t> </a:t>
            </a:r>
            <a:r>
              <a:rPr dirty="0" err="1"/>
              <a:t>байкальского</a:t>
            </a:r>
            <a:r>
              <a:rPr b="0" dirty="0"/>
              <a:t>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(</a:t>
            </a:r>
            <a:r>
              <a:rPr dirty="0" err="1"/>
              <a:t>Scutellaria</a:t>
            </a:r>
            <a:r>
              <a:rPr dirty="0"/>
              <a:t> </a:t>
            </a:r>
            <a:r>
              <a:rPr dirty="0" err="1"/>
              <a:t>baicalensis</a:t>
            </a:r>
            <a:r>
              <a:rPr dirty="0"/>
              <a:t> root)</a:t>
            </a:r>
            <a:r>
              <a:rPr i="0" dirty="0"/>
              <a:t> </a:t>
            </a:r>
          </a:p>
        </p:txBody>
      </p:sp>
      <p:sp>
        <p:nvSpPr>
          <p:cNvPr id="551" name="Shape 551"/>
          <p:cNvSpPr/>
          <p:nvPr/>
        </p:nvSpPr>
        <p:spPr>
          <a:xfrm>
            <a:off x="4172672" y="4661553"/>
            <a:ext cx="5171133" cy="1661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60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Финляндия</a:t>
            </a:r>
            <a:r>
              <a:rPr sz="2400" b="0" dirty="0">
                <a:solidFill>
                  <a:srgbClr val="5B5A58"/>
                </a:solidFill>
              </a:rPr>
              <a:t> </a:t>
            </a:r>
            <a:endParaRPr sz="2400" dirty="0">
              <a:solidFill>
                <a:srgbClr val="5B5A58"/>
              </a:solidFill>
            </a:endParaRP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Листья</a:t>
            </a:r>
            <a:r>
              <a:rPr dirty="0"/>
              <a:t> </a:t>
            </a:r>
            <a:r>
              <a:rPr dirty="0" err="1"/>
              <a:t>березы</a:t>
            </a:r>
            <a:r>
              <a:rPr lang="ru-RU" dirty="0"/>
              <a:t> белой</a:t>
            </a:r>
            <a:r>
              <a:rPr b="0" dirty="0"/>
              <a:t>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0" i="1" dirty="0"/>
              <a:t>(</a:t>
            </a:r>
            <a:r>
              <a:rPr b="0" i="1" dirty="0" err="1"/>
              <a:t>Betula</a:t>
            </a:r>
            <a:r>
              <a:rPr b="0" i="1" dirty="0"/>
              <a:t> alba leaf)</a:t>
            </a:r>
          </a:p>
        </p:txBody>
      </p:sp>
      <p:sp>
        <p:nvSpPr>
          <p:cNvPr id="552" name="Shape 552"/>
          <p:cNvSpPr/>
          <p:nvPr/>
        </p:nvSpPr>
        <p:spPr>
          <a:xfrm>
            <a:off x="14517574" y="9239539"/>
            <a:ext cx="3240981" cy="1950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60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Украина</a:t>
            </a:r>
            <a:r>
              <a:rPr sz="2400" b="0">
                <a:solidFill>
                  <a:srgbClr val="5B5A58"/>
                </a:solidFill>
              </a:rPr>
              <a:t> </a:t>
            </a:r>
            <a:endParaRPr sz="2400">
              <a:solidFill>
                <a:srgbClr val="5B5A58"/>
              </a:solidFill>
            </a:endParaRP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Цветки липы </a:t>
            </a:r>
            <a:r>
              <a:rPr b="0"/>
              <a:t>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(Tilia cordata flower)</a:t>
            </a:r>
            <a:r>
              <a:rPr i="0"/>
              <a:t> </a:t>
            </a: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4" name="Group 584"/>
          <p:cNvGrpSpPr/>
          <p:nvPr/>
        </p:nvGrpSpPr>
        <p:grpSpPr>
          <a:xfrm>
            <a:off x="-4008813" y="0"/>
            <a:ext cx="33601345" cy="15981726"/>
            <a:chOff x="0" y="-1"/>
            <a:chExt cx="33601344" cy="15981725"/>
          </a:xfrm>
        </p:grpSpPr>
        <p:pic>
          <p:nvPicPr>
            <p:cNvPr id="556" name="image49.png" descr="Ima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" y="-2"/>
              <a:ext cx="33601345" cy="159817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57" name="Shape 557"/>
            <p:cNvSpPr/>
            <p:nvPr/>
          </p:nvSpPr>
          <p:spPr>
            <a:xfrm>
              <a:off x="24311631" y="7918284"/>
              <a:ext cx="145155" cy="145153"/>
            </a:xfrm>
            <a:prstGeom prst="ellipse">
              <a:avLst/>
            </a:prstGeom>
            <a:solidFill>
              <a:srgbClr val="157C7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58" name="Shape 558"/>
            <p:cNvSpPr/>
            <p:nvPr/>
          </p:nvSpPr>
          <p:spPr>
            <a:xfrm>
              <a:off x="18318200" y="9704025"/>
              <a:ext cx="187697" cy="187697"/>
            </a:xfrm>
            <a:prstGeom prst="ellipse">
              <a:avLst/>
            </a:prstGeom>
            <a:solidFill>
              <a:srgbClr val="157C7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59" name="Shape 559"/>
            <p:cNvSpPr/>
            <p:nvPr/>
          </p:nvSpPr>
          <p:spPr>
            <a:xfrm>
              <a:off x="15217081" y="9249231"/>
              <a:ext cx="145155" cy="145154"/>
            </a:xfrm>
            <a:prstGeom prst="ellipse">
              <a:avLst/>
            </a:prstGeom>
            <a:solidFill>
              <a:srgbClr val="157C7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60" name="Shape 560"/>
            <p:cNvSpPr/>
            <p:nvPr/>
          </p:nvSpPr>
          <p:spPr>
            <a:xfrm>
              <a:off x="9744325" y="12788367"/>
              <a:ext cx="136899" cy="136897"/>
            </a:xfrm>
            <a:prstGeom prst="ellipse">
              <a:avLst/>
            </a:prstGeom>
            <a:solidFill>
              <a:srgbClr val="157C7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61" name="Shape 561"/>
            <p:cNvSpPr/>
            <p:nvPr/>
          </p:nvSpPr>
          <p:spPr>
            <a:xfrm>
              <a:off x="6211034" y="8920353"/>
              <a:ext cx="173517" cy="173517"/>
            </a:xfrm>
            <a:prstGeom prst="ellipse">
              <a:avLst/>
            </a:prstGeom>
            <a:solidFill>
              <a:srgbClr val="157C7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62" name="Shape 562"/>
            <p:cNvSpPr/>
            <p:nvPr/>
          </p:nvSpPr>
          <p:spPr>
            <a:xfrm>
              <a:off x="25665200" y="9153664"/>
              <a:ext cx="152405" cy="152405"/>
            </a:xfrm>
            <a:prstGeom prst="ellipse">
              <a:avLst/>
            </a:prstGeom>
            <a:solidFill>
              <a:srgbClr val="157C7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563" name="image3.png" descr="Ima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36401" y="12622981"/>
              <a:ext cx="2410243" cy="4222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64" name="Shape 564"/>
            <p:cNvSpPr/>
            <p:nvPr/>
          </p:nvSpPr>
          <p:spPr>
            <a:xfrm>
              <a:off x="17938024" y="12361128"/>
              <a:ext cx="148117" cy="148117"/>
            </a:xfrm>
            <a:prstGeom prst="ellipse">
              <a:avLst/>
            </a:prstGeom>
            <a:solidFill>
              <a:srgbClr val="157C7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grpSp>
          <p:nvGrpSpPr>
            <p:cNvPr id="567" name="Group 567"/>
            <p:cNvGrpSpPr/>
            <p:nvPr/>
          </p:nvGrpSpPr>
          <p:grpSpPr>
            <a:xfrm>
              <a:off x="6302811" y="7118097"/>
              <a:ext cx="535320" cy="1776900"/>
              <a:chOff x="-1" y="0"/>
              <a:chExt cx="535318" cy="1776899"/>
            </a:xfrm>
          </p:grpSpPr>
          <p:sp>
            <p:nvSpPr>
              <p:cNvPr id="565" name="Shape 565"/>
              <p:cNvSpPr/>
              <p:nvPr/>
            </p:nvSpPr>
            <p:spPr>
              <a:xfrm flipH="1" flipV="1">
                <a:off x="-2" y="-1"/>
                <a:ext cx="4" cy="1776900"/>
              </a:xfrm>
              <a:prstGeom prst="line">
                <a:avLst/>
              </a:prstGeom>
              <a:noFill/>
              <a:ln w="38100" cap="rnd">
                <a:solidFill>
                  <a:srgbClr val="3D5751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566" name="Shape 566"/>
              <p:cNvSpPr/>
              <p:nvPr/>
            </p:nvSpPr>
            <p:spPr>
              <a:xfrm flipH="1">
                <a:off x="65977" y="62797"/>
                <a:ext cx="469341" cy="3"/>
              </a:xfrm>
              <a:prstGeom prst="line">
                <a:avLst/>
              </a:prstGeom>
              <a:noFill/>
              <a:ln w="38100" cap="rnd">
                <a:solidFill>
                  <a:srgbClr val="3D5751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570" name="Group 570"/>
            <p:cNvGrpSpPr/>
            <p:nvPr/>
          </p:nvGrpSpPr>
          <p:grpSpPr>
            <a:xfrm>
              <a:off x="8448730" y="10843453"/>
              <a:ext cx="1372613" cy="1937242"/>
              <a:chOff x="0" y="0"/>
              <a:chExt cx="1372612" cy="1937241"/>
            </a:xfrm>
          </p:grpSpPr>
          <p:sp>
            <p:nvSpPr>
              <p:cNvPr id="568" name="Shape 568"/>
              <p:cNvSpPr/>
              <p:nvPr/>
            </p:nvSpPr>
            <p:spPr>
              <a:xfrm flipV="1">
                <a:off x="1372609" y="-1"/>
                <a:ext cx="3" cy="1937242"/>
              </a:xfrm>
              <a:prstGeom prst="line">
                <a:avLst/>
              </a:prstGeom>
              <a:noFill/>
              <a:ln w="38100" cap="rnd">
                <a:solidFill>
                  <a:srgbClr val="3D5751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569" name="Shape 569"/>
              <p:cNvSpPr/>
              <p:nvPr/>
            </p:nvSpPr>
            <p:spPr>
              <a:xfrm>
                <a:off x="-1" y="17604"/>
                <a:ext cx="1344910" cy="3"/>
              </a:xfrm>
              <a:prstGeom prst="line">
                <a:avLst/>
              </a:prstGeom>
              <a:noFill/>
              <a:ln w="38100" cap="rnd">
                <a:solidFill>
                  <a:srgbClr val="3D5751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573" name="Group 573"/>
            <p:cNvGrpSpPr/>
            <p:nvPr/>
          </p:nvGrpSpPr>
          <p:grpSpPr>
            <a:xfrm>
              <a:off x="15995937" y="5195661"/>
              <a:ext cx="2420042" cy="4478391"/>
              <a:chOff x="0" y="0"/>
              <a:chExt cx="2420040" cy="4478389"/>
            </a:xfrm>
          </p:grpSpPr>
          <p:sp>
            <p:nvSpPr>
              <p:cNvPr id="571" name="Shape 571"/>
              <p:cNvSpPr/>
              <p:nvPr/>
            </p:nvSpPr>
            <p:spPr>
              <a:xfrm>
                <a:off x="0" y="7847"/>
                <a:ext cx="2342603" cy="3"/>
              </a:xfrm>
              <a:prstGeom prst="line">
                <a:avLst/>
              </a:prstGeom>
              <a:noFill/>
              <a:ln w="38100" cap="rnd">
                <a:solidFill>
                  <a:srgbClr val="3D5751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572" name="Shape 572"/>
              <p:cNvSpPr/>
              <p:nvPr/>
            </p:nvSpPr>
            <p:spPr>
              <a:xfrm flipV="1">
                <a:off x="2420039" y="-1"/>
                <a:ext cx="3" cy="4478390"/>
              </a:xfrm>
              <a:prstGeom prst="line">
                <a:avLst/>
              </a:prstGeom>
              <a:noFill/>
              <a:ln w="38100" cap="rnd">
                <a:solidFill>
                  <a:srgbClr val="3D5751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576" name="Group 576"/>
            <p:cNvGrpSpPr/>
            <p:nvPr/>
          </p:nvGrpSpPr>
          <p:grpSpPr>
            <a:xfrm>
              <a:off x="13282097" y="7142871"/>
              <a:ext cx="1999710" cy="2088194"/>
              <a:chOff x="0" y="0"/>
              <a:chExt cx="1999708" cy="2088193"/>
            </a:xfrm>
          </p:grpSpPr>
          <p:sp>
            <p:nvSpPr>
              <p:cNvPr id="574" name="Shape 574"/>
              <p:cNvSpPr/>
              <p:nvPr/>
            </p:nvSpPr>
            <p:spPr>
              <a:xfrm flipV="1">
                <a:off x="1999705" y="-1"/>
                <a:ext cx="3" cy="2088194"/>
              </a:xfrm>
              <a:prstGeom prst="line">
                <a:avLst/>
              </a:prstGeom>
              <a:noFill/>
              <a:ln w="38100" cap="rnd">
                <a:solidFill>
                  <a:srgbClr val="3D5751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575" name="Shape 575"/>
              <p:cNvSpPr/>
              <p:nvPr/>
            </p:nvSpPr>
            <p:spPr>
              <a:xfrm>
                <a:off x="-1" y="36178"/>
                <a:ext cx="1909955" cy="3"/>
              </a:xfrm>
              <a:prstGeom prst="line">
                <a:avLst/>
              </a:prstGeom>
              <a:noFill/>
              <a:ln w="38100" cap="rnd">
                <a:solidFill>
                  <a:srgbClr val="3D5751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579" name="Group 579"/>
            <p:cNvGrpSpPr/>
            <p:nvPr/>
          </p:nvGrpSpPr>
          <p:grpSpPr>
            <a:xfrm>
              <a:off x="15935524" y="10717439"/>
              <a:ext cx="2075987" cy="1625408"/>
              <a:chOff x="0" y="0"/>
              <a:chExt cx="2075986" cy="1625406"/>
            </a:xfrm>
          </p:grpSpPr>
          <p:sp>
            <p:nvSpPr>
              <p:cNvPr id="577" name="Shape 577"/>
              <p:cNvSpPr/>
              <p:nvPr/>
            </p:nvSpPr>
            <p:spPr>
              <a:xfrm flipH="1" flipV="1">
                <a:off x="2075984" y="0"/>
                <a:ext cx="3" cy="1625408"/>
              </a:xfrm>
              <a:prstGeom prst="line">
                <a:avLst/>
              </a:prstGeom>
              <a:noFill/>
              <a:ln w="38100" cap="rnd">
                <a:solidFill>
                  <a:srgbClr val="3D5751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578" name="Shape 578"/>
              <p:cNvSpPr/>
              <p:nvPr/>
            </p:nvSpPr>
            <p:spPr>
              <a:xfrm flipH="1">
                <a:off x="0" y="40377"/>
                <a:ext cx="2051510" cy="3"/>
              </a:xfrm>
              <a:prstGeom prst="line">
                <a:avLst/>
              </a:prstGeom>
              <a:noFill/>
              <a:ln w="38100" cap="rnd">
                <a:solidFill>
                  <a:srgbClr val="3D5751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582" name="Group 582"/>
            <p:cNvGrpSpPr/>
            <p:nvPr/>
          </p:nvGrpSpPr>
          <p:grpSpPr>
            <a:xfrm>
              <a:off x="22825179" y="5132133"/>
              <a:ext cx="1543247" cy="2781240"/>
              <a:chOff x="0" y="0"/>
              <a:chExt cx="1543246" cy="2781238"/>
            </a:xfrm>
          </p:grpSpPr>
          <p:sp>
            <p:nvSpPr>
              <p:cNvPr id="580" name="Shape 580"/>
              <p:cNvSpPr/>
              <p:nvPr/>
            </p:nvSpPr>
            <p:spPr>
              <a:xfrm flipH="1" flipV="1">
                <a:off x="1543243" y="0"/>
                <a:ext cx="4" cy="2781240"/>
              </a:xfrm>
              <a:prstGeom prst="line">
                <a:avLst/>
              </a:prstGeom>
              <a:noFill/>
              <a:ln w="38100" cap="rnd">
                <a:solidFill>
                  <a:srgbClr val="3D5751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581" name="Shape 581"/>
              <p:cNvSpPr/>
              <p:nvPr/>
            </p:nvSpPr>
            <p:spPr>
              <a:xfrm flipH="1">
                <a:off x="-1" y="40529"/>
                <a:ext cx="1496938" cy="3"/>
              </a:xfrm>
              <a:prstGeom prst="line">
                <a:avLst/>
              </a:prstGeom>
              <a:noFill/>
              <a:ln w="38100" cap="rnd">
                <a:solidFill>
                  <a:srgbClr val="3D5751"/>
                </a:solidFill>
                <a:custDash>
                  <a:ds d="100000" sp="200000"/>
                </a:custDash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583" name="Shape 583"/>
            <p:cNvSpPr/>
            <p:nvPr/>
          </p:nvSpPr>
          <p:spPr>
            <a:xfrm>
              <a:off x="22892272" y="9229864"/>
              <a:ext cx="2707692" cy="3"/>
            </a:xfrm>
            <a:prstGeom prst="line">
              <a:avLst/>
            </a:prstGeom>
            <a:noFill/>
            <a:ln w="38100" cap="rnd">
              <a:solidFill>
                <a:srgbClr val="3D5751"/>
              </a:solidFill>
              <a:custDash>
                <a:ds d="100000" sp="200000"/>
              </a:custDash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585" name="Shape 585"/>
          <p:cNvSpPr/>
          <p:nvPr/>
        </p:nvSpPr>
        <p:spPr>
          <a:xfrm>
            <a:off x="16556552" y="4756811"/>
            <a:ext cx="3937186" cy="1950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Монголия</a:t>
            </a:r>
            <a:r>
              <a:rPr sz="2400" b="0">
                <a:solidFill>
                  <a:srgbClr val="5B5A58"/>
                </a:solidFill>
              </a:rPr>
              <a:t> </a:t>
            </a:r>
            <a:endParaRPr sz="2400">
              <a:solidFill>
                <a:srgbClr val="5B5A58"/>
              </a:solidFill>
            </a:endParaRP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Корень астрагала</a:t>
            </a:r>
            <a:r>
              <a:rPr b="0"/>
              <a:t>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(Astragalus chinensis root)</a:t>
            </a:r>
          </a:p>
        </p:txBody>
      </p:sp>
      <p:sp>
        <p:nvSpPr>
          <p:cNvPr id="586" name="Shape 586"/>
          <p:cNvSpPr/>
          <p:nvPr/>
        </p:nvSpPr>
        <p:spPr>
          <a:xfrm>
            <a:off x="16651800" y="8264599"/>
            <a:ext cx="4938731" cy="3271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100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Китай</a:t>
            </a:r>
            <a:r>
              <a:rPr sz="2400" b="0" dirty="0">
                <a:solidFill>
                  <a:srgbClr val="5B5A58"/>
                </a:solidFill>
              </a:rPr>
              <a:t> </a:t>
            </a:r>
            <a:endParaRPr sz="2400" dirty="0">
              <a:solidFill>
                <a:srgbClr val="5B5A58"/>
              </a:solidFill>
            </a:endParaRP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солодки</a:t>
            </a:r>
            <a:r>
              <a:rPr b="0" dirty="0"/>
              <a:t> </a:t>
            </a:r>
          </a:p>
          <a:p>
            <a:pPr defTabSz="2438400">
              <a:lnSpc>
                <a:spcPct val="100000"/>
              </a:lnSpc>
              <a:spcBef>
                <a:spcPts val="100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(</a:t>
            </a:r>
            <a:r>
              <a:rPr dirty="0" err="1"/>
              <a:t>Glycyrrhiza</a:t>
            </a:r>
            <a:r>
              <a:rPr dirty="0"/>
              <a:t> </a:t>
            </a:r>
            <a:r>
              <a:rPr dirty="0" err="1"/>
              <a:t>glabra</a:t>
            </a:r>
            <a:r>
              <a:rPr dirty="0"/>
              <a:t> root)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родиолы</a:t>
            </a:r>
            <a:r>
              <a:rPr dirty="0"/>
              <a:t> </a:t>
            </a:r>
            <a:r>
              <a:rPr dirty="0" err="1"/>
              <a:t>розовой</a:t>
            </a:r>
            <a:r>
              <a:rPr dirty="0"/>
              <a:t> </a:t>
            </a:r>
          </a:p>
          <a:p>
            <a:pPr defTabSz="2438400">
              <a:lnSpc>
                <a:spcPct val="100000"/>
              </a:lnSpc>
              <a:spcBef>
                <a:spcPts val="100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(</a:t>
            </a:r>
            <a:r>
              <a:rPr dirty="0" err="1"/>
              <a:t>Rhodiola</a:t>
            </a:r>
            <a:r>
              <a:rPr dirty="0"/>
              <a:t> </a:t>
            </a:r>
            <a:r>
              <a:rPr dirty="0" err="1"/>
              <a:t>rosea</a:t>
            </a:r>
            <a:r>
              <a:rPr dirty="0"/>
              <a:t> root)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шалфея</a:t>
            </a:r>
            <a:r>
              <a:rPr b="0" i="1" dirty="0"/>
              <a:t>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(Salvia </a:t>
            </a:r>
            <a:r>
              <a:rPr dirty="0" err="1"/>
              <a:t>miltiorrhiza</a:t>
            </a:r>
            <a:r>
              <a:rPr dirty="0"/>
              <a:t> root)</a:t>
            </a:r>
          </a:p>
        </p:txBody>
      </p:sp>
      <p:sp>
        <p:nvSpPr>
          <p:cNvPr id="587" name="Shape 587"/>
          <p:cNvSpPr/>
          <p:nvPr/>
        </p:nvSpPr>
        <p:spPr>
          <a:xfrm>
            <a:off x="8741891" y="10339203"/>
            <a:ext cx="4586040" cy="15952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Южная Африка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Листья алоэ</a:t>
            </a:r>
            <a:r>
              <a:rPr b="0"/>
              <a:t>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0" i="1"/>
              <a:t>(Aloe arborescens)</a:t>
            </a:r>
            <a:r>
              <a:rPr b="0"/>
              <a:t> </a:t>
            </a:r>
          </a:p>
        </p:txBody>
      </p:sp>
      <p:sp>
        <p:nvSpPr>
          <p:cNvPr id="588" name="Shape 588"/>
          <p:cNvSpPr/>
          <p:nvPr/>
        </p:nvSpPr>
        <p:spPr>
          <a:xfrm>
            <a:off x="2926891" y="6751289"/>
            <a:ext cx="4185261" cy="2031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60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США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b="1" dirty="0" smtClean="0"/>
              <a:t>Трава </a:t>
            </a:r>
            <a:r>
              <a:rPr lang="ru-RU" b="1" dirty="0" err="1" smtClean="0"/>
              <a:t>посконника</a:t>
            </a:r>
            <a:endParaRPr b="0" i="1" dirty="0"/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(Eupatorium </a:t>
            </a:r>
            <a:r>
              <a:rPr dirty="0" err="1"/>
              <a:t>perfoliatum</a:t>
            </a:r>
            <a:r>
              <a:rPr dirty="0"/>
              <a:t> herb) </a:t>
            </a:r>
          </a:p>
        </p:txBody>
      </p:sp>
      <p:sp>
        <p:nvSpPr>
          <p:cNvPr id="589" name="Shape 589"/>
          <p:cNvSpPr/>
          <p:nvPr/>
        </p:nvSpPr>
        <p:spPr>
          <a:xfrm>
            <a:off x="7246759" y="6774568"/>
            <a:ext cx="3937186" cy="3636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60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Марокко</a:t>
            </a:r>
            <a:endParaRPr dirty="0"/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Листья</a:t>
            </a:r>
            <a:r>
              <a:rPr dirty="0"/>
              <a:t> </a:t>
            </a:r>
            <a:r>
              <a:rPr dirty="0" err="1"/>
              <a:t>розмарина</a:t>
            </a:r>
            <a:r>
              <a:rPr b="0" dirty="0"/>
              <a:t> </a:t>
            </a:r>
          </a:p>
          <a:p>
            <a:pPr defTabSz="2438400">
              <a:lnSpc>
                <a:spcPct val="100000"/>
              </a:lnSpc>
              <a:spcBef>
                <a:spcPts val="100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(Rosmarinus officinalis leaf)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Трава з</a:t>
            </a:r>
            <a:r>
              <a:rPr dirty="0" err="1"/>
              <a:t>олототысячник</a:t>
            </a:r>
            <a:r>
              <a:rPr lang="ru-RU" dirty="0"/>
              <a:t>а</a:t>
            </a:r>
            <a:r>
              <a:rPr b="0" i="1" dirty="0"/>
              <a:t>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(</a:t>
            </a:r>
            <a:r>
              <a:rPr dirty="0" err="1"/>
              <a:t>Centaurium</a:t>
            </a:r>
            <a:r>
              <a:rPr dirty="0"/>
              <a:t> </a:t>
            </a:r>
            <a:r>
              <a:rPr dirty="0" err="1"/>
              <a:t>erythraea</a:t>
            </a:r>
            <a:r>
              <a:rPr dirty="0"/>
              <a:t> herb) </a:t>
            </a:r>
          </a:p>
        </p:txBody>
      </p:sp>
      <p:sp>
        <p:nvSpPr>
          <p:cNvPr id="590" name="Shape 590"/>
          <p:cNvSpPr/>
          <p:nvPr/>
        </p:nvSpPr>
        <p:spPr>
          <a:xfrm>
            <a:off x="10350131" y="4756810"/>
            <a:ext cx="3522384" cy="1950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Египет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Цветки календулы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(Calendula officinalis flower) </a:t>
            </a:r>
          </a:p>
        </p:txBody>
      </p:sp>
      <p:sp>
        <p:nvSpPr>
          <p:cNvPr id="591" name="Shape 591"/>
          <p:cNvSpPr/>
          <p:nvPr/>
        </p:nvSpPr>
        <p:spPr>
          <a:xfrm>
            <a:off x="2105520" y="10411325"/>
            <a:ext cx="3812533" cy="15952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600"/>
              </a:spcBef>
              <a:defRPr sz="2800" b="1">
                <a:solidFill>
                  <a:srgbClr val="157C7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Аргентина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Плоды шиповника</a:t>
            </a:r>
            <a:r>
              <a:rPr b="0"/>
              <a:t>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2400" i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(Rosa canina fruit)</a:t>
            </a:r>
          </a:p>
        </p:txBody>
      </p:sp>
      <p:sp>
        <p:nvSpPr>
          <p:cNvPr id="592" name="Shape 592"/>
          <p:cNvSpPr/>
          <p:nvPr/>
        </p:nvSpPr>
        <p:spPr>
          <a:xfrm>
            <a:off x="928564" y="843219"/>
            <a:ext cx="22672624" cy="2677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spcBef>
                <a:spcPts val="0"/>
              </a:spcBef>
              <a:defRPr sz="80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21 высокоактивный экстракт: </a:t>
            </a:r>
          </a:p>
          <a:p>
            <a:pPr defTabSz="2438400">
              <a:spcBef>
                <a:spcPts val="0"/>
              </a:spcBef>
              <a:defRPr sz="80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мощь природы для борьбы с вирусами </a:t>
            </a:r>
          </a:p>
        </p:txBody>
      </p:sp>
    </p:spTree>
    <p:extLst>
      <p:ext uri="{BB962C8B-B14F-4D97-AF65-F5344CB8AC3E}">
        <p14:creationId xmlns:p14="http://schemas.microsoft.com/office/powerpoint/2010/main" val="3808521092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6" name="image50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97" name="Shape 597"/>
          <p:cNvSpPr/>
          <p:nvPr/>
        </p:nvSpPr>
        <p:spPr>
          <a:xfrm>
            <a:off x="8485450" y="1302327"/>
            <a:ext cx="13943721" cy="7402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38400">
              <a:lnSpc>
                <a:spcPct val="80000"/>
              </a:lnSpc>
              <a:spcBef>
                <a:spcPts val="0"/>
              </a:spcBef>
              <a:defRPr sz="55000">
                <a:solidFill>
                  <a:srgbClr val="EDDCCE">
                    <a:alpha val="50000"/>
                  </a:srgbClr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dirty="0"/>
              <a:t>02</a:t>
            </a:r>
          </a:p>
        </p:txBody>
      </p:sp>
      <p:sp>
        <p:nvSpPr>
          <p:cNvPr id="598" name="Shape 598"/>
          <p:cNvSpPr>
            <a:spLocks noGrp="1"/>
          </p:cNvSpPr>
          <p:nvPr>
            <p:ph type="body" sz="quarter" idx="1"/>
          </p:nvPr>
        </p:nvSpPr>
        <p:spPr>
          <a:xfrm>
            <a:off x="16401003" y="2001102"/>
            <a:ext cx="9024289" cy="548458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3000"/>
              </a:spcBef>
              <a:buSzTx/>
              <a:buNone/>
              <a:defRPr sz="3800" b="1">
                <a:solidFill>
                  <a:srgbClr val="FFFFFF"/>
                </a:solidFill>
              </a:defRPr>
            </a:pPr>
            <a:r>
              <a:t>Шаг 2</a:t>
            </a:r>
          </a:p>
          <a:p>
            <a:pPr marL="0" indent="0">
              <a:lnSpc>
                <a:spcPct val="100000"/>
              </a:lnSpc>
              <a:buSzTx/>
              <a:buNone/>
              <a:defRPr sz="3800" b="1">
                <a:solidFill>
                  <a:srgbClr val="FFFFFF"/>
                </a:solidFill>
              </a:defRPr>
            </a:pPr>
            <a:r>
              <a:t>По собственной </a:t>
            </a:r>
          </a:p>
          <a:p>
            <a:pPr marL="0" indent="0">
              <a:lnSpc>
                <a:spcPct val="100000"/>
              </a:lnSpc>
              <a:buSzTx/>
              <a:buNone/>
              <a:defRPr sz="3800" b="1">
                <a:solidFill>
                  <a:srgbClr val="FFFFFF"/>
                </a:solidFill>
              </a:defRPr>
            </a:pPr>
            <a:r>
              <a:t>технологии приготовить </a:t>
            </a:r>
          </a:p>
          <a:p>
            <a:pPr marL="0" indent="0">
              <a:lnSpc>
                <a:spcPct val="100000"/>
              </a:lnSpc>
              <a:buSzTx/>
              <a:buNone/>
              <a:defRPr sz="3800" b="1">
                <a:solidFill>
                  <a:srgbClr val="FFFFFF"/>
                </a:solidFill>
              </a:defRPr>
            </a:pPr>
            <a:r>
              <a:t>водно-спиртовые </a:t>
            </a:r>
          </a:p>
          <a:p>
            <a:pPr marL="0" indent="0">
              <a:lnSpc>
                <a:spcPct val="100000"/>
              </a:lnSpc>
              <a:buSzTx/>
              <a:buNone/>
              <a:defRPr sz="3800" b="1">
                <a:solidFill>
                  <a:srgbClr val="FFFFFF"/>
                </a:solidFill>
              </a:defRPr>
            </a:pPr>
            <a:r>
              <a:t>экстракты для каждого </a:t>
            </a:r>
          </a:p>
          <a:p>
            <a:pPr marL="0" indent="0">
              <a:lnSpc>
                <a:spcPct val="100000"/>
              </a:lnSpc>
              <a:buSzTx/>
              <a:buNone/>
              <a:defRPr sz="3800" b="1">
                <a:solidFill>
                  <a:srgbClr val="FFFFFF"/>
                </a:solidFill>
              </a:defRPr>
            </a:pPr>
            <a:r>
              <a:t>компонента</a:t>
            </a:r>
          </a:p>
        </p:txBody>
      </p:sp>
      <p:pic>
        <p:nvPicPr>
          <p:cNvPr id="599" name="image3.png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500" y="12365704"/>
            <a:ext cx="2711569" cy="4750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" name="image51.jpeg" descr="dfdf.jpg"/>
          <p:cNvPicPr>
            <a:picLocks noChangeAspect="1"/>
          </p:cNvPicPr>
          <p:nvPr/>
        </p:nvPicPr>
        <p:blipFill>
          <a:blip r:embed="rId3"/>
          <a:srcRect l="685" t="6053" r="685" b="6053"/>
          <a:stretch>
            <a:fillRect/>
          </a:stretch>
        </p:blipFill>
        <p:spPr>
          <a:xfrm>
            <a:off x="14742748" y="0"/>
            <a:ext cx="9642080" cy="13716002"/>
          </a:xfrm>
          <a:prstGeom prst="rect">
            <a:avLst/>
          </a:prstGeom>
          <a:ln w="12700">
            <a:miter lim="400000"/>
          </a:ln>
        </p:spPr>
      </p:pic>
      <p:sp>
        <p:nvSpPr>
          <p:cNvPr id="604" name="Shape 604"/>
          <p:cNvSpPr/>
          <p:nvPr/>
        </p:nvSpPr>
        <p:spPr>
          <a:xfrm>
            <a:off x="-2371813" y="4184073"/>
            <a:ext cx="13943721" cy="7942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38400">
              <a:lnSpc>
                <a:spcPct val="80000"/>
              </a:lnSpc>
              <a:spcBef>
                <a:spcPts val="0"/>
              </a:spcBef>
              <a:defRPr sz="55000">
                <a:solidFill>
                  <a:srgbClr val="EDDCCE">
                    <a:alpha val="50000"/>
                  </a:srgbClr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dirty="0"/>
              <a:t>03</a:t>
            </a:r>
          </a:p>
        </p:txBody>
      </p:sp>
      <p:sp>
        <p:nvSpPr>
          <p:cNvPr id="605" name="Shape 605"/>
          <p:cNvSpPr>
            <a:spLocks noGrp="1"/>
          </p:cNvSpPr>
          <p:nvPr>
            <p:ph type="title"/>
          </p:nvPr>
        </p:nvSpPr>
        <p:spPr>
          <a:xfrm>
            <a:off x="894698" y="839599"/>
            <a:ext cx="22721604" cy="398323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10000" b="1">
                <a:solidFill>
                  <a:srgbClr val="3D5751"/>
                </a:solidFill>
              </a:defRPr>
            </a:pPr>
            <a:r>
              <a:t>Метод поиска </a:t>
            </a:r>
          </a:p>
          <a:p>
            <a:pPr>
              <a:lnSpc>
                <a:spcPct val="90000"/>
              </a:lnSpc>
              <a:defRPr sz="8000" b="1">
                <a:solidFill>
                  <a:srgbClr val="3D5751"/>
                </a:solidFill>
              </a:defRPr>
            </a:pPr>
            <a:r>
              <a:t>идеальной формулы</a:t>
            </a:r>
          </a:p>
        </p:txBody>
      </p:sp>
      <p:sp>
        <p:nvSpPr>
          <p:cNvPr id="606" name="Shape 606"/>
          <p:cNvSpPr>
            <a:spLocks noGrp="1"/>
          </p:cNvSpPr>
          <p:nvPr>
            <p:ph type="body" sz="quarter" idx="1"/>
          </p:nvPr>
        </p:nvSpPr>
        <p:spPr>
          <a:xfrm>
            <a:off x="6313366" y="5190300"/>
            <a:ext cx="8326682" cy="475403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3000"/>
              </a:spcBef>
              <a:buSzTx/>
              <a:buNone/>
              <a:defRPr sz="3800"/>
            </a:pPr>
            <a:r>
              <a:t>Шаг 3</a:t>
            </a:r>
          </a:p>
          <a:p>
            <a:pPr marL="0" indent="0">
              <a:lnSpc>
                <a:spcPct val="100000"/>
              </a:lnSpc>
              <a:buSzTx/>
              <a:buNone/>
              <a:defRPr sz="3800"/>
            </a:pPr>
            <a:r>
              <a:t>Проверить совместимость компонентов и избежать антагонистического действия</a:t>
            </a:r>
          </a:p>
        </p:txBody>
      </p:sp>
      <p:pic>
        <p:nvPicPr>
          <p:cNvPr id="607" name="image3.png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500" y="12365704"/>
            <a:ext cx="2711569" cy="475079"/>
          </a:xfrm>
          <a:prstGeom prst="rect">
            <a:avLst/>
          </a:prstGeom>
          <a:ln w="12700">
            <a:miter lim="400000"/>
          </a:ln>
        </p:spPr>
      </p:pic>
      <p:sp>
        <p:nvSpPr>
          <p:cNvPr id="608" name="Shape 608"/>
          <p:cNvSpPr/>
          <p:nvPr/>
        </p:nvSpPr>
        <p:spPr>
          <a:xfrm>
            <a:off x="14429575" y="6857999"/>
            <a:ext cx="13322553" cy="20777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2" name="image52.png" descr="4 (2).png"/>
          <p:cNvPicPr>
            <a:picLocks noChangeAspect="1"/>
          </p:cNvPicPr>
          <p:nvPr/>
        </p:nvPicPr>
        <p:blipFill>
          <a:blip r:embed="rId3"/>
          <a:srcRect l="28588" t="17997" r="26447" b="17997"/>
          <a:stretch>
            <a:fillRect/>
          </a:stretch>
        </p:blipFill>
        <p:spPr>
          <a:xfrm>
            <a:off x="14743244" y="-2"/>
            <a:ext cx="9635136" cy="13716003"/>
          </a:xfrm>
          <a:prstGeom prst="rect">
            <a:avLst/>
          </a:prstGeom>
          <a:ln w="12700">
            <a:miter lim="400000"/>
          </a:ln>
        </p:spPr>
      </p:pic>
      <p:sp>
        <p:nvSpPr>
          <p:cNvPr id="613" name="Shape 613"/>
          <p:cNvSpPr/>
          <p:nvPr/>
        </p:nvSpPr>
        <p:spPr>
          <a:xfrm>
            <a:off x="-2455857" y="4378036"/>
            <a:ext cx="13943721" cy="795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38400">
              <a:lnSpc>
                <a:spcPct val="80000"/>
              </a:lnSpc>
              <a:spcBef>
                <a:spcPts val="0"/>
              </a:spcBef>
              <a:defRPr sz="55000">
                <a:solidFill>
                  <a:srgbClr val="EDDCCE">
                    <a:alpha val="50000"/>
                  </a:srgbClr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dirty="0"/>
              <a:t>04</a:t>
            </a:r>
          </a:p>
        </p:txBody>
      </p:sp>
      <p:sp>
        <p:nvSpPr>
          <p:cNvPr id="614" name="Shape 614"/>
          <p:cNvSpPr>
            <a:spLocks noGrp="1"/>
          </p:cNvSpPr>
          <p:nvPr>
            <p:ph type="title"/>
          </p:nvPr>
        </p:nvSpPr>
        <p:spPr>
          <a:xfrm>
            <a:off x="894698" y="839599"/>
            <a:ext cx="22721604" cy="398323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10000" b="1">
                <a:solidFill>
                  <a:srgbClr val="3D5751"/>
                </a:solidFill>
              </a:defRPr>
            </a:pPr>
            <a:r>
              <a:t>Метод поиска </a:t>
            </a:r>
          </a:p>
          <a:p>
            <a:pPr>
              <a:lnSpc>
                <a:spcPct val="90000"/>
              </a:lnSpc>
              <a:defRPr sz="8000" b="1">
                <a:solidFill>
                  <a:srgbClr val="3D5751"/>
                </a:solidFill>
              </a:defRPr>
            </a:pPr>
            <a:r>
              <a:t>идеальной формулы</a:t>
            </a:r>
          </a:p>
        </p:txBody>
      </p:sp>
      <p:sp>
        <p:nvSpPr>
          <p:cNvPr id="615" name="Shape 615"/>
          <p:cNvSpPr>
            <a:spLocks noGrp="1"/>
          </p:cNvSpPr>
          <p:nvPr>
            <p:ph type="body" sz="quarter" idx="1"/>
          </p:nvPr>
        </p:nvSpPr>
        <p:spPr>
          <a:xfrm>
            <a:off x="6314370" y="5177598"/>
            <a:ext cx="8326681" cy="651169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3000"/>
              </a:spcBef>
              <a:buSzTx/>
              <a:buNone/>
              <a:defRPr sz="3800"/>
            </a:pPr>
            <a:r>
              <a:t>Шаг 4</a:t>
            </a:r>
          </a:p>
          <a:p>
            <a:pPr marL="0" indent="0">
              <a:lnSpc>
                <a:spcPct val="100000"/>
              </a:lnSpc>
              <a:buSzTx/>
              <a:buNone/>
              <a:defRPr sz="3800"/>
            </a:pPr>
            <a:r>
              <a:t>Найти верные сочетания ингредиентов и подобрать пропорции для достижения </a:t>
            </a:r>
          </a:p>
          <a:p>
            <a:pPr marL="0" indent="0">
              <a:lnSpc>
                <a:spcPct val="100000"/>
              </a:lnSpc>
              <a:buSzTx/>
              <a:buNone/>
              <a:defRPr sz="3800"/>
            </a:pPr>
            <a:r>
              <a:t>общей синергии и высокой эффективности </a:t>
            </a:r>
          </a:p>
          <a:p>
            <a:pPr marL="0" indent="0">
              <a:lnSpc>
                <a:spcPct val="100000"/>
              </a:lnSpc>
              <a:buSzTx/>
              <a:buNone/>
              <a:defRPr sz="3800"/>
            </a:pPr>
            <a:r>
              <a:t>фитоконцентрата</a:t>
            </a:r>
          </a:p>
        </p:txBody>
      </p:sp>
      <p:pic>
        <p:nvPicPr>
          <p:cNvPr id="616" name="image3.png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500" y="12365704"/>
            <a:ext cx="2711569" cy="4750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" name="image53.jpeg" descr="back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621" name="Shape 621"/>
          <p:cNvSpPr/>
          <p:nvPr/>
        </p:nvSpPr>
        <p:spPr>
          <a:xfrm>
            <a:off x="12601932" y="4388810"/>
            <a:ext cx="11782069" cy="4367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spcBef>
                <a:spcPts val="0"/>
              </a:spcBef>
              <a:defRPr sz="9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21 аргумент </a:t>
            </a:r>
            <a:endParaRPr sz="8200"/>
          </a:p>
          <a:p>
            <a:pPr defTabSz="2438400">
              <a:spcBef>
                <a:spcPts val="0"/>
              </a:spcBef>
              <a:defRPr sz="9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 пользу вашего </a:t>
            </a:r>
            <a:endParaRPr sz="8200"/>
          </a:p>
          <a:p>
            <a:pPr defTabSz="2438400">
              <a:spcBef>
                <a:spcPts val="0"/>
              </a:spcBef>
              <a:defRPr sz="9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иммунитета</a:t>
            </a:r>
          </a:p>
        </p:txBody>
      </p:sp>
      <p:pic>
        <p:nvPicPr>
          <p:cNvPr id="622" name="image2.png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58459" y="12356407"/>
            <a:ext cx="2574767" cy="4511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image54.jpeg" descr="back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627" name="Shape 627"/>
          <p:cNvSpPr/>
          <p:nvPr/>
        </p:nvSpPr>
        <p:spPr>
          <a:xfrm>
            <a:off x="1005330" y="5615358"/>
            <a:ext cx="12360197" cy="7667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marL="457200" indent="-457200" defTabSz="2438400">
              <a:lnSpc>
                <a:spcPct val="130000"/>
              </a:lnSpc>
              <a:spcBef>
                <a:spcPts val="2600"/>
              </a:spcBef>
              <a:buSzPct val="123000"/>
              <a:buChar char="•"/>
              <a:defRPr sz="3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Витамины</a:t>
            </a:r>
            <a:r>
              <a:rPr dirty="0"/>
              <a:t> </a:t>
            </a:r>
            <a:endParaRPr lang="ru-RU" dirty="0"/>
          </a:p>
          <a:p>
            <a:pPr marL="457200" indent="-457200" defTabSz="2438400">
              <a:lnSpc>
                <a:spcPct val="130000"/>
              </a:lnSpc>
              <a:spcBef>
                <a:spcPts val="2600"/>
              </a:spcBef>
              <a:buSzPct val="123000"/>
              <a:buChar char="•"/>
              <a:defRPr sz="3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Макро</a:t>
            </a:r>
            <a:r>
              <a:rPr dirty="0"/>
              <a:t>- и </a:t>
            </a:r>
            <a:r>
              <a:rPr dirty="0" err="1"/>
              <a:t>микроэлементы</a:t>
            </a:r>
            <a:endParaRPr dirty="0"/>
          </a:p>
          <a:p>
            <a:pPr marL="457200" indent="-457200" defTabSz="2438400">
              <a:lnSpc>
                <a:spcPct val="130000"/>
              </a:lnSpc>
              <a:spcBef>
                <a:spcPts val="0"/>
              </a:spcBef>
              <a:buSzPct val="123000"/>
              <a:buChar char="•"/>
              <a:defRPr sz="3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Эфирные</a:t>
            </a:r>
            <a:r>
              <a:rPr dirty="0"/>
              <a:t> </a:t>
            </a:r>
            <a:r>
              <a:rPr dirty="0" err="1"/>
              <a:t>масла</a:t>
            </a:r>
            <a:r>
              <a:rPr dirty="0"/>
              <a:t> (</a:t>
            </a:r>
            <a:r>
              <a:rPr dirty="0" err="1"/>
              <a:t>фитонциды</a:t>
            </a:r>
            <a:r>
              <a:rPr dirty="0"/>
              <a:t>)</a:t>
            </a:r>
          </a:p>
          <a:p>
            <a:pPr marL="457200" indent="-457200" defTabSz="2438400">
              <a:lnSpc>
                <a:spcPct val="130000"/>
              </a:lnSpc>
              <a:spcBef>
                <a:spcPts val="0"/>
              </a:spcBef>
              <a:buSzPct val="123000"/>
              <a:buChar char="•"/>
              <a:defRPr sz="3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Флавоноиды</a:t>
            </a:r>
            <a:endParaRPr dirty="0"/>
          </a:p>
          <a:p>
            <a:pPr marL="457200" indent="-457200" defTabSz="2438400">
              <a:lnSpc>
                <a:spcPct val="130000"/>
              </a:lnSpc>
              <a:spcBef>
                <a:spcPts val="0"/>
              </a:spcBef>
              <a:buSzPct val="123000"/>
              <a:buChar char="•"/>
              <a:defRPr sz="3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Органические</a:t>
            </a:r>
            <a:r>
              <a:rPr dirty="0"/>
              <a:t> </a:t>
            </a:r>
            <a:r>
              <a:rPr dirty="0" err="1"/>
              <a:t>кислоты</a:t>
            </a:r>
            <a:endParaRPr dirty="0"/>
          </a:p>
          <a:p>
            <a:pPr marL="457200" indent="-457200" defTabSz="2438400">
              <a:lnSpc>
                <a:spcPct val="130000"/>
              </a:lnSpc>
              <a:spcBef>
                <a:spcPts val="0"/>
              </a:spcBef>
              <a:buSzPct val="123000"/>
              <a:buChar char="•"/>
              <a:defRPr sz="3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Сапонины</a:t>
            </a:r>
            <a:endParaRPr dirty="0"/>
          </a:p>
          <a:p>
            <a:pPr marL="457200" indent="-457200" defTabSz="2438400">
              <a:lnSpc>
                <a:spcPct val="130000"/>
              </a:lnSpc>
              <a:spcBef>
                <a:spcPts val="0"/>
              </a:spcBef>
              <a:buSzPct val="123000"/>
              <a:buChar char="•"/>
              <a:defRPr sz="3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Стерины</a:t>
            </a:r>
            <a:endParaRPr dirty="0"/>
          </a:p>
          <a:p>
            <a:pPr marL="457200" indent="-457200" defTabSz="2438400">
              <a:lnSpc>
                <a:spcPct val="130000"/>
              </a:lnSpc>
              <a:spcBef>
                <a:spcPts val="0"/>
              </a:spcBef>
              <a:buSzPct val="123000"/>
              <a:buChar char="•"/>
              <a:defRPr sz="3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Дубильные</a:t>
            </a:r>
            <a:r>
              <a:rPr dirty="0"/>
              <a:t> </a:t>
            </a:r>
            <a:r>
              <a:rPr dirty="0" err="1"/>
              <a:t>вещества</a:t>
            </a:r>
            <a:endParaRPr dirty="0"/>
          </a:p>
          <a:p>
            <a:pPr marL="457200" indent="-457200" defTabSz="2438400">
              <a:lnSpc>
                <a:spcPct val="130000"/>
              </a:lnSpc>
              <a:spcBef>
                <a:spcPts val="0"/>
              </a:spcBef>
              <a:buSzPct val="123000"/>
              <a:buChar char="•"/>
              <a:defRPr sz="3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Горечи</a:t>
            </a:r>
            <a:endParaRPr dirty="0"/>
          </a:p>
        </p:txBody>
      </p:sp>
      <p:sp>
        <p:nvSpPr>
          <p:cNvPr id="628" name="Shape 628"/>
          <p:cNvSpPr>
            <a:spLocks noGrp="1"/>
          </p:cNvSpPr>
          <p:nvPr>
            <p:ph type="title"/>
          </p:nvPr>
        </p:nvSpPr>
        <p:spPr>
          <a:xfrm>
            <a:off x="893597" y="1186862"/>
            <a:ext cx="16526022" cy="3859471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1999488">
              <a:defRPr sz="6560" b="1">
                <a:solidFill>
                  <a:srgbClr val="FFFFFF"/>
                </a:solidFill>
              </a:defRPr>
            </a:lvl1pPr>
          </a:lstStyle>
          <a:p>
            <a:r>
              <a:rPr dirty="0"/>
              <a:t>PHYTOVIRON — </a:t>
            </a:r>
            <a:r>
              <a:rPr dirty="0" err="1"/>
              <a:t>источник</a:t>
            </a:r>
            <a:r>
              <a:rPr dirty="0"/>
              <a:t> </a:t>
            </a:r>
            <a:r>
              <a:rPr dirty="0" err="1"/>
              <a:t>соединений</a:t>
            </a:r>
            <a:r>
              <a:rPr dirty="0"/>
              <a:t>, </a:t>
            </a:r>
            <a:r>
              <a:rPr dirty="0" err="1"/>
              <a:t>обладающих</a:t>
            </a:r>
            <a:r>
              <a:rPr dirty="0"/>
              <a:t> </a:t>
            </a:r>
            <a:r>
              <a:rPr dirty="0" err="1"/>
              <a:t>активностью</a:t>
            </a:r>
            <a:r>
              <a:rPr dirty="0"/>
              <a:t> </a:t>
            </a:r>
            <a:r>
              <a:rPr dirty="0" err="1"/>
              <a:t>против</a:t>
            </a:r>
            <a:r>
              <a:rPr dirty="0"/>
              <a:t> </a:t>
            </a:r>
            <a:r>
              <a:rPr dirty="0" err="1"/>
              <a:t>вирусов</a:t>
            </a:r>
            <a:r>
              <a:rPr dirty="0"/>
              <a:t>, </a:t>
            </a:r>
            <a:r>
              <a:rPr dirty="0" err="1"/>
              <a:t>бактерий</a:t>
            </a:r>
            <a:r>
              <a:rPr dirty="0"/>
              <a:t> и </a:t>
            </a:r>
            <a:r>
              <a:rPr dirty="0" err="1"/>
              <a:t>грибов</a:t>
            </a:r>
            <a:endParaRPr dirty="0"/>
          </a:p>
        </p:txBody>
      </p:sp>
      <p:pic>
        <p:nvPicPr>
          <p:cNvPr id="629" name="image2.png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58459" y="12356407"/>
            <a:ext cx="2574767" cy="4511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Shape 633"/>
          <p:cNvSpPr/>
          <p:nvPr/>
        </p:nvSpPr>
        <p:spPr>
          <a:xfrm>
            <a:off x="-8469" y="43850"/>
            <a:ext cx="24434806" cy="13817600"/>
          </a:xfrm>
          <a:prstGeom prst="rect">
            <a:avLst/>
          </a:prstGeom>
          <a:solidFill>
            <a:srgbClr val="EEEDE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34" name="Shape 634"/>
          <p:cNvSpPr/>
          <p:nvPr/>
        </p:nvSpPr>
        <p:spPr>
          <a:xfrm>
            <a:off x="13840623" y="5206424"/>
            <a:ext cx="4539470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корень</a:t>
            </a:r>
            <a:r>
              <a:rPr dirty="0"/>
              <a:t> </a:t>
            </a:r>
            <a:r>
              <a:rPr dirty="0" err="1"/>
              <a:t>солодки</a:t>
            </a:r>
            <a:endParaRPr spc="150" dirty="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Glycyrrhiza</a:t>
            </a:r>
            <a:r>
              <a:rPr dirty="0"/>
              <a:t> </a:t>
            </a:r>
            <a:r>
              <a:rPr dirty="0" err="1"/>
              <a:t>glabra</a:t>
            </a:r>
            <a:r>
              <a:rPr dirty="0"/>
              <a:t> root </a:t>
            </a:r>
          </a:p>
        </p:txBody>
      </p:sp>
      <p:sp>
        <p:nvSpPr>
          <p:cNvPr id="635" name="Shape 635"/>
          <p:cNvSpPr/>
          <p:nvPr/>
        </p:nvSpPr>
        <p:spPr>
          <a:xfrm>
            <a:off x="18738344" y="5206424"/>
            <a:ext cx="4539470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корень астрагала</a:t>
            </a:r>
            <a:endParaRPr spc="15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Astragalus chinensis root</a:t>
            </a:r>
          </a:p>
        </p:txBody>
      </p:sp>
      <p:sp>
        <p:nvSpPr>
          <p:cNvPr id="636" name="Shape 636"/>
          <p:cNvSpPr/>
          <p:nvPr/>
        </p:nvSpPr>
        <p:spPr>
          <a:xfrm>
            <a:off x="18738344" y="11248896"/>
            <a:ext cx="4539470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85000"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трава </a:t>
            </a:r>
            <a:r>
              <a:rPr dirty="0" err="1"/>
              <a:t>хвощ</a:t>
            </a:r>
            <a:r>
              <a:rPr lang="ru-RU" dirty="0"/>
              <a:t>а</a:t>
            </a:r>
            <a:r>
              <a:rPr dirty="0"/>
              <a:t> </a:t>
            </a:r>
            <a:r>
              <a:rPr dirty="0" err="1"/>
              <a:t>полево</a:t>
            </a:r>
            <a:r>
              <a:rPr lang="ru-RU" dirty="0" err="1"/>
              <a:t>го</a:t>
            </a:r>
            <a:endParaRPr spc="150" dirty="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Equisetum </a:t>
            </a:r>
            <a:r>
              <a:rPr dirty="0" err="1"/>
              <a:t>arvense</a:t>
            </a:r>
            <a:r>
              <a:rPr dirty="0"/>
              <a:t> herb</a:t>
            </a:r>
          </a:p>
        </p:txBody>
      </p:sp>
      <p:sp>
        <p:nvSpPr>
          <p:cNvPr id="637" name="Shape 637"/>
          <p:cNvSpPr/>
          <p:nvPr/>
        </p:nvSpPr>
        <p:spPr>
          <a:xfrm>
            <a:off x="8852678" y="11245787"/>
            <a:ext cx="4686054" cy="157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316477">
              <a:lnSpc>
                <a:spcPct val="99000"/>
              </a:lnSpc>
              <a:spcBef>
                <a:spcPts val="0"/>
              </a:spcBef>
              <a:defRPr sz="28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корень красного шалфея</a:t>
            </a:r>
            <a:endParaRPr spc="142"/>
          </a:p>
          <a:p>
            <a:pPr algn="ctr" defTabSz="2316477">
              <a:lnSpc>
                <a:spcPct val="99000"/>
              </a:lnSpc>
              <a:spcBef>
                <a:spcPts val="0"/>
              </a:spcBef>
              <a:defRPr sz="2000" i="1">
                <a:latin typeface="Arial"/>
                <a:ea typeface="Arial"/>
                <a:cs typeface="Arial"/>
                <a:sym typeface="Arial"/>
              </a:defRPr>
            </a:pPr>
            <a:r>
              <a:t>Salvia miltiorrhiza root</a:t>
            </a:r>
          </a:p>
        </p:txBody>
      </p:sp>
      <p:sp>
        <p:nvSpPr>
          <p:cNvPr id="638" name="Shape 638"/>
          <p:cNvSpPr/>
          <p:nvPr/>
        </p:nvSpPr>
        <p:spPr>
          <a:xfrm>
            <a:off x="13030139" y="11248896"/>
            <a:ext cx="6160440" cy="157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316477">
              <a:lnSpc>
                <a:spcPct val="99000"/>
              </a:lnSpc>
              <a:spcBef>
                <a:spcPts val="0"/>
              </a:spcBef>
              <a:defRPr sz="28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корень шлемника байкальского</a:t>
            </a:r>
            <a:endParaRPr spc="142"/>
          </a:p>
          <a:p>
            <a:pPr algn="ctr" defTabSz="2316477">
              <a:lnSpc>
                <a:spcPct val="99000"/>
              </a:lnSpc>
              <a:spcBef>
                <a:spcPts val="0"/>
              </a:spcBef>
              <a:defRPr sz="2000" i="1">
                <a:latin typeface="Arial"/>
                <a:ea typeface="Arial"/>
                <a:cs typeface="Arial"/>
                <a:sym typeface="Arial"/>
              </a:defRPr>
            </a:pPr>
            <a:r>
              <a:t>Scutellaria baicalensis root</a:t>
            </a:r>
          </a:p>
        </p:txBody>
      </p:sp>
      <p:sp>
        <p:nvSpPr>
          <p:cNvPr id="639" name="Shape 639"/>
          <p:cNvSpPr/>
          <p:nvPr/>
        </p:nvSpPr>
        <p:spPr>
          <a:xfrm>
            <a:off x="8925969" y="5206424"/>
            <a:ext cx="4539470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алоэ</a:t>
            </a:r>
            <a:endParaRPr spc="15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Aloe</a:t>
            </a:r>
          </a:p>
        </p:txBody>
      </p:sp>
      <p:pic>
        <p:nvPicPr>
          <p:cNvPr id="640" name="image55.png" descr="алоэ.png"/>
          <p:cNvPicPr>
            <a:picLocks noChangeAspect="1"/>
          </p:cNvPicPr>
          <p:nvPr/>
        </p:nvPicPr>
        <p:blipFill>
          <a:blip r:embed="rId3"/>
          <a:srcRect l="1550" t="2608" r="1745" b="677"/>
          <a:stretch>
            <a:fillRect/>
          </a:stretch>
        </p:blipFill>
        <p:spPr>
          <a:xfrm rot="801984">
            <a:off x="9430435" y="1725766"/>
            <a:ext cx="3530062" cy="35304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extrusionOk="0">
                <a:moveTo>
                  <a:pt x="9840" y="0"/>
                </a:moveTo>
                <a:cubicBezTo>
                  <a:pt x="7322" y="0"/>
                  <a:pt x="4803" y="1006"/>
                  <a:pt x="2882" y="3017"/>
                </a:cubicBezTo>
                <a:cubicBezTo>
                  <a:pt x="-961" y="7038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8"/>
                  <a:pt x="16796" y="3017"/>
                </a:cubicBezTo>
                <a:cubicBezTo>
                  <a:pt x="14875" y="1006"/>
                  <a:pt x="12358" y="0"/>
                  <a:pt x="984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41" name="image56.png" descr="хвощ.png"/>
          <p:cNvPicPr>
            <a:picLocks noChangeAspect="1"/>
          </p:cNvPicPr>
          <p:nvPr/>
        </p:nvPicPr>
        <p:blipFill>
          <a:blip r:embed="rId4"/>
          <a:srcRect l="1129" t="2091" r="4303" b="3329"/>
          <a:stretch>
            <a:fillRect/>
          </a:stretch>
        </p:blipFill>
        <p:spPr>
          <a:xfrm rot="20321006">
            <a:off x="19242779" y="7778149"/>
            <a:ext cx="3530062" cy="35304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extrusionOk="0">
                <a:moveTo>
                  <a:pt x="9840" y="0"/>
                </a:moveTo>
                <a:cubicBezTo>
                  <a:pt x="7322" y="0"/>
                  <a:pt x="4803" y="1006"/>
                  <a:pt x="2882" y="3017"/>
                </a:cubicBezTo>
                <a:cubicBezTo>
                  <a:pt x="-961" y="7038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8"/>
                  <a:pt x="16796" y="3017"/>
                </a:cubicBezTo>
                <a:cubicBezTo>
                  <a:pt x="14875" y="1006"/>
                  <a:pt x="12358" y="0"/>
                  <a:pt x="984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42" name="image57.jpeg" descr="shutterstock_1595744146.jpg"/>
          <p:cNvPicPr>
            <a:picLocks noChangeAspect="1"/>
          </p:cNvPicPr>
          <p:nvPr/>
        </p:nvPicPr>
        <p:blipFill>
          <a:blip r:embed="rId5"/>
          <a:srcRect l="12487" r="12497" b="1"/>
          <a:stretch>
            <a:fillRect/>
          </a:stretch>
        </p:blipFill>
        <p:spPr>
          <a:xfrm rot="10987546">
            <a:off x="9430311" y="7778418"/>
            <a:ext cx="3531298" cy="35303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220" h="20437" extrusionOk="0">
                <a:moveTo>
                  <a:pt x="9815" y="5"/>
                </a:moveTo>
                <a:cubicBezTo>
                  <a:pt x="9144" y="25"/>
                  <a:pt x="8465" y="113"/>
                  <a:pt x="7786" y="276"/>
                </a:cubicBezTo>
                <a:cubicBezTo>
                  <a:pt x="5069" y="925"/>
                  <a:pt x="2868" y="2627"/>
                  <a:pt x="1509" y="4850"/>
                </a:cubicBezTo>
                <a:cubicBezTo>
                  <a:pt x="150" y="7076"/>
                  <a:pt x="-369" y="9824"/>
                  <a:pt x="273" y="12570"/>
                </a:cubicBezTo>
                <a:cubicBezTo>
                  <a:pt x="1558" y="18062"/>
                  <a:pt x="7003" y="21460"/>
                  <a:pt x="12435" y="20161"/>
                </a:cubicBezTo>
                <a:cubicBezTo>
                  <a:pt x="17868" y="18863"/>
                  <a:pt x="21231" y="13361"/>
                  <a:pt x="19946" y="7869"/>
                </a:cubicBezTo>
                <a:cubicBezTo>
                  <a:pt x="18822" y="3065"/>
                  <a:pt x="14514" y="-140"/>
                  <a:pt x="9815" y="5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643" name="Shape 643"/>
          <p:cNvSpPr/>
          <p:nvPr/>
        </p:nvSpPr>
        <p:spPr>
          <a:xfrm>
            <a:off x="1019004" y="2826992"/>
            <a:ext cx="8348707" cy="4612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lnSpc>
                <a:spcPct val="110000"/>
              </a:lnSpc>
              <a:spcBef>
                <a:spcPts val="0"/>
              </a:spcBef>
              <a:defRPr sz="3800" spc="100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Повышают сопротивляемость </a:t>
            </a:r>
            <a:endParaRPr spc="114"/>
          </a:p>
          <a:p>
            <a:pPr defTabSz="2438400">
              <a:lnSpc>
                <a:spcPct val="110000"/>
              </a:lnSpc>
              <a:spcBef>
                <a:spcPts val="0"/>
              </a:spcBef>
              <a:defRPr sz="3800" spc="100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организма</a:t>
            </a:r>
            <a:r>
              <a:rPr>
                <a:solidFill>
                  <a:srgbClr val="5B5A58"/>
                </a:solidFill>
              </a:rPr>
              <a:t> и оказывают </a:t>
            </a:r>
            <a:endParaRPr spc="114">
              <a:solidFill>
                <a:srgbClr val="5B5A58"/>
              </a:solidFill>
            </a:endParaRPr>
          </a:p>
          <a:p>
            <a:pPr defTabSz="2438400">
              <a:lnSpc>
                <a:spcPct val="110000"/>
              </a:lnSpc>
              <a:spcBef>
                <a:spcPts val="0"/>
              </a:spcBef>
              <a:defRPr sz="3800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влияние на отдельные </a:t>
            </a:r>
            <a:endParaRPr spc="114"/>
          </a:p>
          <a:p>
            <a:pPr defTabSz="2438400">
              <a:lnSpc>
                <a:spcPct val="110000"/>
              </a:lnSpc>
              <a:spcBef>
                <a:spcPts val="0"/>
              </a:spcBef>
              <a:defRPr sz="3800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цепочки специфического </a:t>
            </a:r>
            <a:endParaRPr spc="114"/>
          </a:p>
          <a:p>
            <a:pPr defTabSz="2438400">
              <a:lnSpc>
                <a:spcPct val="110000"/>
              </a:lnSpc>
              <a:spcBef>
                <a:spcPts val="0"/>
              </a:spcBef>
              <a:defRPr sz="3800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(приобретенного) </a:t>
            </a:r>
            <a:endParaRPr spc="114"/>
          </a:p>
          <a:p>
            <a:pPr defTabSz="2438400">
              <a:lnSpc>
                <a:spcPct val="110000"/>
              </a:lnSpc>
              <a:spcBef>
                <a:spcPts val="0"/>
              </a:spcBef>
              <a:defRPr sz="3800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 неспецифического </a:t>
            </a:r>
            <a:endParaRPr spc="114"/>
          </a:p>
          <a:p>
            <a:pPr defTabSz="2438400">
              <a:lnSpc>
                <a:spcPct val="110000"/>
              </a:lnSpc>
              <a:spcBef>
                <a:spcPts val="0"/>
              </a:spcBef>
              <a:defRPr sz="3800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(врожденного) иммунитета.</a:t>
            </a:r>
          </a:p>
        </p:txBody>
      </p:sp>
      <p:sp>
        <p:nvSpPr>
          <p:cNvPr id="644" name="Shape 644"/>
          <p:cNvSpPr/>
          <p:nvPr/>
        </p:nvSpPr>
        <p:spPr>
          <a:xfrm>
            <a:off x="19259573" y="1725766"/>
            <a:ext cx="3530605" cy="3530604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647" name="Group 647"/>
          <p:cNvGrpSpPr/>
          <p:nvPr/>
        </p:nvGrpSpPr>
        <p:grpSpPr>
          <a:xfrm>
            <a:off x="14345057" y="1730167"/>
            <a:ext cx="3530605" cy="3530608"/>
            <a:chOff x="0" y="0"/>
            <a:chExt cx="3530603" cy="3530606"/>
          </a:xfrm>
        </p:grpSpPr>
        <p:sp>
          <p:nvSpPr>
            <p:cNvPr id="645" name="Shape 645"/>
            <p:cNvSpPr/>
            <p:nvPr/>
          </p:nvSpPr>
          <p:spPr>
            <a:xfrm>
              <a:off x="0" y="-1"/>
              <a:ext cx="3530605" cy="3530608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646" name="image58.png" descr="солодка1.png"/>
            <p:cNvPicPr>
              <a:picLocks noChangeAspect="1"/>
            </p:cNvPicPr>
            <p:nvPr/>
          </p:nvPicPr>
          <p:blipFill>
            <a:blip r:embed="rId6"/>
            <a:srcRect l="11589" t="4" r="4521"/>
            <a:stretch>
              <a:fillRect/>
            </a:stretch>
          </p:blipFill>
          <p:spPr>
            <a:xfrm>
              <a:off x="506" y="529828"/>
              <a:ext cx="3529553" cy="28011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82" h="21600" extrusionOk="0">
                  <a:moveTo>
                    <a:pt x="2769" y="0"/>
                  </a:moveTo>
                  <a:cubicBezTo>
                    <a:pt x="-959" y="5328"/>
                    <a:pt x="-924" y="13819"/>
                    <a:pt x="2882" y="19081"/>
                  </a:cubicBezTo>
                  <a:cubicBezTo>
                    <a:pt x="3640" y="20131"/>
                    <a:pt x="4494" y="20965"/>
                    <a:pt x="5403" y="21600"/>
                  </a:cubicBezTo>
                  <a:lnTo>
                    <a:pt x="14279" y="21600"/>
                  </a:lnTo>
                  <a:cubicBezTo>
                    <a:pt x="15188" y="20965"/>
                    <a:pt x="16042" y="20131"/>
                    <a:pt x="16800" y="19081"/>
                  </a:cubicBezTo>
                  <a:cubicBezTo>
                    <a:pt x="20606" y="13819"/>
                    <a:pt x="20641" y="5328"/>
                    <a:pt x="16913" y="0"/>
                  </a:cubicBezTo>
                  <a:lnTo>
                    <a:pt x="2769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648" name="image59.png" descr="astragalus-slices.png"/>
          <p:cNvPicPr>
            <a:picLocks noChangeAspect="1"/>
          </p:cNvPicPr>
          <p:nvPr/>
        </p:nvPicPr>
        <p:blipFill>
          <a:blip r:embed="rId7"/>
          <a:srcRect t="6" b="6"/>
          <a:stretch>
            <a:fillRect/>
          </a:stretch>
        </p:blipFill>
        <p:spPr>
          <a:xfrm>
            <a:off x="19480308" y="2319130"/>
            <a:ext cx="3207942" cy="24197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728" y="0"/>
                </a:moveTo>
                <a:cubicBezTo>
                  <a:pt x="3537" y="220"/>
                  <a:pt x="3345" y="437"/>
                  <a:pt x="3164" y="677"/>
                </a:cubicBezTo>
                <a:cubicBezTo>
                  <a:pt x="1055" y="3472"/>
                  <a:pt x="0" y="7137"/>
                  <a:pt x="0" y="10802"/>
                </a:cubicBezTo>
                <a:cubicBezTo>
                  <a:pt x="0" y="14466"/>
                  <a:pt x="1055" y="18128"/>
                  <a:pt x="3164" y="20923"/>
                </a:cubicBezTo>
                <a:cubicBezTo>
                  <a:pt x="3345" y="21163"/>
                  <a:pt x="3537" y="21380"/>
                  <a:pt x="3728" y="21600"/>
                </a:cubicBezTo>
                <a:lnTo>
                  <a:pt x="17872" y="21600"/>
                </a:lnTo>
                <a:cubicBezTo>
                  <a:pt x="18063" y="21380"/>
                  <a:pt x="18255" y="21163"/>
                  <a:pt x="18436" y="20923"/>
                </a:cubicBezTo>
                <a:cubicBezTo>
                  <a:pt x="20545" y="18128"/>
                  <a:pt x="21600" y="14466"/>
                  <a:pt x="21600" y="10802"/>
                </a:cubicBezTo>
                <a:cubicBezTo>
                  <a:pt x="21600" y="7137"/>
                  <a:pt x="20545" y="3472"/>
                  <a:pt x="18436" y="677"/>
                </a:cubicBezTo>
                <a:cubicBezTo>
                  <a:pt x="18255" y="437"/>
                  <a:pt x="18063" y="220"/>
                  <a:pt x="17872" y="0"/>
                </a:cubicBezTo>
                <a:lnTo>
                  <a:pt x="3728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649" name="image60.jpeg" descr="scullcap_800x-2.jpeg"/>
          <p:cNvPicPr>
            <a:picLocks noChangeAspect="1"/>
          </p:cNvPicPr>
          <p:nvPr/>
        </p:nvPicPr>
        <p:blipFill>
          <a:blip r:embed="rId8"/>
          <a:srcRect l="1754" r="1758"/>
          <a:stretch>
            <a:fillRect/>
          </a:stretch>
        </p:blipFill>
        <p:spPr>
          <a:xfrm>
            <a:off x="14345170" y="7778063"/>
            <a:ext cx="3530062" cy="3530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1600" extrusionOk="0">
                <a:moveTo>
                  <a:pt x="9840" y="0"/>
                </a:moveTo>
                <a:cubicBezTo>
                  <a:pt x="7322" y="0"/>
                  <a:pt x="4803" y="1055"/>
                  <a:pt x="2882" y="3164"/>
                </a:cubicBezTo>
                <a:cubicBezTo>
                  <a:pt x="-961" y="7381"/>
                  <a:pt x="-961" y="14219"/>
                  <a:pt x="2882" y="18436"/>
                </a:cubicBezTo>
                <a:cubicBezTo>
                  <a:pt x="4803" y="20545"/>
                  <a:pt x="7322" y="21600"/>
                  <a:pt x="9840" y="21600"/>
                </a:cubicBezTo>
                <a:cubicBezTo>
                  <a:pt x="12358" y="21600"/>
                  <a:pt x="14875" y="20545"/>
                  <a:pt x="16796" y="18436"/>
                </a:cubicBezTo>
                <a:cubicBezTo>
                  <a:pt x="20639" y="14219"/>
                  <a:pt x="20639" y="7381"/>
                  <a:pt x="16796" y="3164"/>
                </a:cubicBezTo>
                <a:cubicBezTo>
                  <a:pt x="14875" y="1055"/>
                  <a:pt x="12358" y="0"/>
                  <a:pt x="9840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650" name="Shape 650"/>
          <p:cNvSpPr>
            <a:spLocks noGrp="1"/>
          </p:cNvSpPr>
          <p:nvPr>
            <p:ph type="title"/>
          </p:nvPr>
        </p:nvSpPr>
        <p:spPr>
          <a:xfrm>
            <a:off x="928564" y="830521"/>
            <a:ext cx="22672624" cy="203454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10000" b="1">
                <a:solidFill>
                  <a:srgbClr val="3D5751"/>
                </a:solidFill>
              </a:defRPr>
            </a:lvl1pPr>
          </a:lstStyle>
          <a:p>
            <a:r>
              <a:t>Экстракты 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/>
        </p:nvSpPr>
        <p:spPr>
          <a:xfrm>
            <a:off x="-25401" y="0"/>
            <a:ext cx="10248704" cy="13716000"/>
          </a:xfrm>
          <a:prstGeom prst="rect">
            <a:avLst/>
          </a:prstGeom>
          <a:solidFill>
            <a:srgbClr val="89A79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99" name="Shape 199"/>
          <p:cNvSpPr/>
          <p:nvPr/>
        </p:nvSpPr>
        <p:spPr>
          <a:xfrm>
            <a:off x="14797546" y="1879598"/>
            <a:ext cx="8886860" cy="4507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marL="381000" indent="-381000" defTabSz="2438400">
              <a:lnSpc>
                <a:spcPct val="80000"/>
              </a:lnSpc>
              <a:spcBef>
                <a:spcPts val="2000"/>
              </a:spcBef>
              <a:buSzPct val="123000"/>
              <a:buChar char="•"/>
              <a:defRPr sz="3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составляют полезную микрофлору кишечника</a:t>
            </a:r>
          </a:p>
          <a:p>
            <a:pPr marL="381000" indent="-381000" defTabSz="2438400">
              <a:lnSpc>
                <a:spcPct val="100000"/>
              </a:lnSpc>
              <a:spcBef>
                <a:spcPts val="2000"/>
              </a:spcBef>
              <a:buSzPct val="123000"/>
              <a:buChar char="•"/>
              <a:defRPr sz="3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улучшают пищеварение</a:t>
            </a:r>
          </a:p>
          <a:p>
            <a:pPr marL="381000" indent="-381000" defTabSz="2438400">
              <a:lnSpc>
                <a:spcPct val="100000"/>
              </a:lnSpc>
              <a:spcBef>
                <a:spcPts val="2000"/>
              </a:spcBef>
              <a:buSzPct val="123000"/>
              <a:buChar char="•"/>
              <a:defRPr sz="3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поддерживают работу иммунной системы</a:t>
            </a:r>
          </a:p>
          <a:p>
            <a:pPr marL="381000" indent="-381000" defTabSz="2438400">
              <a:lnSpc>
                <a:spcPct val="100000"/>
              </a:lnSpc>
              <a:spcBef>
                <a:spcPts val="0"/>
              </a:spcBef>
              <a:buSzPct val="123000"/>
              <a:buChar char="•"/>
              <a:defRPr sz="3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производят витамины, необходимые для организма</a:t>
            </a:r>
          </a:p>
        </p:txBody>
      </p:sp>
      <p:sp>
        <p:nvSpPr>
          <p:cNvPr id="200" name="Shape 200"/>
          <p:cNvSpPr/>
          <p:nvPr/>
        </p:nvSpPr>
        <p:spPr>
          <a:xfrm>
            <a:off x="15176002" y="7893842"/>
            <a:ext cx="8687299" cy="3816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вызывают</a:t>
            </a:r>
            <a:r>
              <a:rPr dirty="0"/>
              <a:t> </a:t>
            </a:r>
            <a:r>
              <a:rPr dirty="0" err="1"/>
              <a:t>ангину</a:t>
            </a:r>
            <a:r>
              <a:rPr dirty="0"/>
              <a:t>, </a:t>
            </a:r>
            <a:r>
              <a:rPr dirty="0" err="1"/>
              <a:t>кишечны</a:t>
            </a:r>
            <a:r>
              <a:rPr lang="ru-RU" dirty="0"/>
              <a:t>е </a:t>
            </a:r>
            <a:r>
              <a:rPr dirty="0" err="1"/>
              <a:t>инфекци</a:t>
            </a:r>
            <a:r>
              <a:rPr lang="ru-RU" dirty="0"/>
              <a:t>и</a:t>
            </a:r>
            <a:r>
              <a:rPr dirty="0"/>
              <a:t>, </a:t>
            </a:r>
            <a:r>
              <a:rPr dirty="0" err="1"/>
              <a:t>рожистое</a:t>
            </a:r>
            <a:r>
              <a:rPr dirty="0"/>
              <a:t> </a:t>
            </a:r>
            <a:r>
              <a:rPr dirty="0" err="1"/>
              <a:t>воспаление</a:t>
            </a:r>
            <a:r>
              <a:rPr dirty="0"/>
              <a:t>, </a:t>
            </a:r>
            <a:r>
              <a:rPr dirty="0" err="1"/>
              <a:t>дизентерию</a:t>
            </a:r>
            <a:r>
              <a:rPr dirty="0"/>
              <a:t>, </a:t>
            </a:r>
            <a:r>
              <a:rPr dirty="0" err="1"/>
              <a:t>сальмонеллез</a:t>
            </a:r>
            <a:r>
              <a:rPr dirty="0"/>
              <a:t>, </a:t>
            </a:r>
            <a:r>
              <a:rPr dirty="0" err="1"/>
              <a:t>туберкулез</a:t>
            </a:r>
            <a:r>
              <a:rPr dirty="0"/>
              <a:t>, </a:t>
            </a:r>
            <a:r>
              <a:rPr dirty="0" err="1"/>
              <a:t>дифтерию</a:t>
            </a:r>
            <a:r>
              <a:rPr dirty="0"/>
              <a:t>, </a:t>
            </a:r>
            <a:r>
              <a:rPr dirty="0" err="1"/>
              <a:t>коклюш</a:t>
            </a:r>
            <a:r>
              <a:rPr dirty="0"/>
              <a:t>, </a:t>
            </a:r>
            <a:r>
              <a:rPr dirty="0" err="1"/>
              <a:t>столбняк</a:t>
            </a:r>
            <a:r>
              <a:rPr dirty="0"/>
              <a:t>, </a:t>
            </a:r>
            <a:r>
              <a:rPr dirty="0" err="1"/>
              <a:t>различные</a:t>
            </a:r>
            <a:r>
              <a:rPr dirty="0"/>
              <a:t> </a:t>
            </a:r>
            <a:r>
              <a:rPr dirty="0" err="1"/>
              <a:t>воспалительные</a:t>
            </a:r>
            <a:r>
              <a:rPr dirty="0"/>
              <a:t> </a:t>
            </a:r>
            <a:endParaRPr sz="3400" dirty="0"/>
          </a:p>
          <a:p>
            <a:pPr defTabSz="24384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и </a:t>
            </a:r>
            <a:r>
              <a:rPr dirty="0" err="1"/>
              <a:t>гнойные</a:t>
            </a:r>
            <a:r>
              <a:rPr dirty="0"/>
              <a:t> </a:t>
            </a:r>
            <a:r>
              <a:rPr dirty="0" err="1"/>
              <a:t>процессы</a:t>
            </a:r>
            <a:r>
              <a:rPr dirty="0"/>
              <a:t>.</a:t>
            </a:r>
          </a:p>
        </p:txBody>
      </p:sp>
      <p:sp>
        <p:nvSpPr>
          <p:cNvPr id="201" name="Shape 201"/>
          <p:cNvSpPr>
            <a:spLocks noGrp="1"/>
          </p:cNvSpPr>
          <p:nvPr>
            <p:ph type="body" sz="quarter" idx="1"/>
          </p:nvPr>
        </p:nvSpPr>
        <p:spPr>
          <a:xfrm>
            <a:off x="968087" y="5490285"/>
            <a:ext cx="8886860" cy="4705649"/>
          </a:xfrm>
          <a:prstGeom prst="rect">
            <a:avLst/>
          </a:prstGeom>
        </p:spPr>
        <p:txBody>
          <a:bodyPr lIns="243798" tIns="243798" rIns="243798" bIns="243798"/>
          <a:lstStyle/>
          <a:p>
            <a:pPr defTabSz="2438400">
              <a:lnSpc>
                <a:spcPct val="110000"/>
              </a:lnSpc>
              <a:defRPr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это мельчайшие одноклеточные организмы, которые могут жить </a:t>
            </a:r>
          </a:p>
          <a:p>
            <a:pPr defTabSz="2438400">
              <a:lnSpc>
                <a:spcPct val="110000"/>
              </a:lnSpc>
              <a:defRPr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внутри человека или попадать извне. Могут быть как полезными, </a:t>
            </a:r>
          </a:p>
          <a:p>
            <a:pPr defTabSz="2438400">
              <a:lnSpc>
                <a:spcPct val="110000"/>
              </a:lnSpc>
              <a:defRPr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так и патогенными.</a:t>
            </a:r>
          </a:p>
        </p:txBody>
      </p:sp>
      <p:sp>
        <p:nvSpPr>
          <p:cNvPr id="202" name="Shape 202"/>
          <p:cNvSpPr/>
          <p:nvPr/>
        </p:nvSpPr>
        <p:spPr>
          <a:xfrm>
            <a:off x="962839" y="3756795"/>
            <a:ext cx="8543119" cy="190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>
            <a:lvl1pPr defTabSz="2414016">
              <a:lnSpc>
                <a:spcPct val="115000"/>
              </a:lnSpc>
              <a:spcBef>
                <a:spcPts val="0"/>
              </a:spcBef>
              <a:defRPr sz="10000" b="1" spc="40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Бактерии</a:t>
            </a:r>
          </a:p>
        </p:txBody>
      </p:sp>
      <p:sp>
        <p:nvSpPr>
          <p:cNvPr id="203" name="Shape 203"/>
          <p:cNvSpPr/>
          <p:nvPr/>
        </p:nvSpPr>
        <p:spPr>
          <a:xfrm>
            <a:off x="10784953" y="3562182"/>
            <a:ext cx="3994352" cy="1773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 anchor="ctr">
            <a:normAutofit/>
          </a:bodyPr>
          <a:lstStyle>
            <a:lvl1pPr defTabSz="2438400">
              <a:spcBef>
                <a:spcPts val="0"/>
              </a:spcBef>
              <a:defRPr sz="46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полезные бактерии</a:t>
            </a:r>
          </a:p>
        </p:txBody>
      </p:sp>
      <p:sp>
        <p:nvSpPr>
          <p:cNvPr id="204" name="Shape 204"/>
          <p:cNvSpPr/>
          <p:nvPr/>
        </p:nvSpPr>
        <p:spPr>
          <a:xfrm>
            <a:off x="10784953" y="9681345"/>
            <a:ext cx="4670556" cy="1773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 anchor="ctr">
            <a:normAutofit/>
          </a:bodyPr>
          <a:lstStyle/>
          <a:p>
            <a:pPr defTabSz="2438400">
              <a:spcBef>
                <a:spcPts val="0"/>
              </a:spcBef>
              <a:defRPr sz="46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патогенные</a:t>
            </a:r>
            <a:endParaRPr dirty="0"/>
          </a:p>
          <a:p>
            <a:pPr defTabSz="2438400">
              <a:spcBef>
                <a:spcPts val="0"/>
              </a:spcBef>
              <a:defRPr sz="46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бактерии</a:t>
            </a:r>
            <a:endParaRPr dirty="0"/>
          </a:p>
        </p:txBody>
      </p:sp>
      <p:pic>
        <p:nvPicPr>
          <p:cNvPr id="205" name="image2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858" y="12356407"/>
            <a:ext cx="2574769" cy="4511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6403" y="2129039"/>
            <a:ext cx="1492635" cy="14926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pasted-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26403" y="8281961"/>
            <a:ext cx="1492635" cy="14926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Shape 654"/>
          <p:cNvSpPr/>
          <p:nvPr/>
        </p:nvSpPr>
        <p:spPr>
          <a:xfrm>
            <a:off x="-25400" y="-50800"/>
            <a:ext cx="24434800" cy="13817600"/>
          </a:xfrm>
          <a:prstGeom prst="rect">
            <a:avLst/>
          </a:prstGeom>
          <a:solidFill>
            <a:srgbClr val="EEEDE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655" name="image61.jpeg" descr="bac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802018" y="7369636"/>
            <a:ext cx="3924301" cy="3924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6" y="0"/>
                  <a:pt x="5272" y="1054"/>
                  <a:pt x="3163" y="3163"/>
                </a:cubicBezTo>
                <a:cubicBezTo>
                  <a:pt x="1054" y="5272"/>
                  <a:pt x="0" y="8036"/>
                  <a:pt x="0" y="10800"/>
                </a:cubicBezTo>
                <a:cubicBezTo>
                  <a:pt x="0" y="13564"/>
                  <a:pt x="1054" y="16328"/>
                  <a:pt x="3163" y="18437"/>
                </a:cubicBezTo>
                <a:cubicBezTo>
                  <a:pt x="5272" y="20546"/>
                  <a:pt x="8036" y="21600"/>
                  <a:pt x="10800" y="21600"/>
                </a:cubicBezTo>
                <a:cubicBezTo>
                  <a:pt x="13564" y="21600"/>
                  <a:pt x="16328" y="20546"/>
                  <a:pt x="18437" y="18437"/>
                </a:cubicBezTo>
                <a:cubicBezTo>
                  <a:pt x="20546" y="16328"/>
                  <a:pt x="21600" y="13564"/>
                  <a:pt x="21600" y="10800"/>
                </a:cubicBezTo>
                <a:cubicBezTo>
                  <a:pt x="21600" y="8036"/>
                  <a:pt x="20546" y="5272"/>
                  <a:pt x="18437" y="3163"/>
                </a:cubicBezTo>
                <a:cubicBezTo>
                  <a:pt x="16328" y="1054"/>
                  <a:pt x="13564" y="0"/>
                  <a:pt x="10800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656" name="Shape 656"/>
          <p:cNvSpPr/>
          <p:nvPr/>
        </p:nvSpPr>
        <p:spPr>
          <a:xfrm>
            <a:off x="12754888" y="5654433"/>
            <a:ext cx="4521377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листья березы</a:t>
            </a:r>
            <a:endParaRPr spc="15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Betula alba leaf</a:t>
            </a:r>
          </a:p>
        </p:txBody>
      </p:sp>
      <p:sp>
        <p:nvSpPr>
          <p:cNvPr id="657" name="Shape 657"/>
          <p:cNvSpPr/>
          <p:nvPr/>
        </p:nvSpPr>
        <p:spPr>
          <a:xfrm>
            <a:off x="18709870" y="5654433"/>
            <a:ext cx="4521377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листья </a:t>
            </a:r>
            <a:r>
              <a:rPr dirty="0" err="1"/>
              <a:t>розмарин</a:t>
            </a:r>
            <a:r>
              <a:rPr lang="ru-RU" dirty="0"/>
              <a:t>а</a:t>
            </a:r>
            <a:endParaRPr spc="150" dirty="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Rosmarinus officinalis leaf</a:t>
            </a:r>
          </a:p>
        </p:txBody>
      </p:sp>
      <p:sp>
        <p:nvSpPr>
          <p:cNvPr id="658" name="Shape 658"/>
          <p:cNvSpPr/>
          <p:nvPr/>
        </p:nvSpPr>
        <p:spPr>
          <a:xfrm>
            <a:off x="13053428" y="1755407"/>
            <a:ext cx="3924304" cy="3924304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59" name="Shape 659"/>
          <p:cNvSpPr/>
          <p:nvPr/>
        </p:nvSpPr>
        <p:spPr>
          <a:xfrm>
            <a:off x="18725731" y="11200579"/>
            <a:ext cx="4521378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корень дягиля</a:t>
            </a:r>
            <a:endParaRPr spc="15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Angelica officinalis root</a:t>
            </a:r>
          </a:p>
        </p:txBody>
      </p:sp>
      <p:sp>
        <p:nvSpPr>
          <p:cNvPr id="660" name="Shape 660"/>
          <p:cNvSpPr/>
          <p:nvPr/>
        </p:nvSpPr>
        <p:spPr>
          <a:xfrm>
            <a:off x="6986516" y="11200579"/>
            <a:ext cx="4521377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трава </a:t>
            </a:r>
            <a:r>
              <a:rPr lang="ru-RU" dirty="0" err="1" smtClean="0"/>
              <a:t>посконника</a:t>
            </a:r>
            <a:endParaRPr spc="150" dirty="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Eupatorium </a:t>
            </a:r>
            <a:r>
              <a:rPr dirty="0" err="1"/>
              <a:t>perfoliatum</a:t>
            </a:r>
            <a:r>
              <a:rPr dirty="0"/>
              <a:t> herb</a:t>
            </a:r>
          </a:p>
        </p:txBody>
      </p:sp>
      <p:sp>
        <p:nvSpPr>
          <p:cNvPr id="661" name="Shape 661"/>
          <p:cNvSpPr/>
          <p:nvPr/>
        </p:nvSpPr>
        <p:spPr>
          <a:xfrm>
            <a:off x="11947634" y="11200579"/>
            <a:ext cx="6135887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плоды</a:t>
            </a:r>
            <a:r>
              <a:rPr dirty="0"/>
              <a:t> </a:t>
            </a:r>
            <a:r>
              <a:rPr dirty="0" err="1"/>
              <a:t>можжевельника</a:t>
            </a:r>
            <a:endParaRPr spc="150" dirty="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Juniperus</a:t>
            </a:r>
            <a:r>
              <a:rPr dirty="0"/>
              <a:t> </a:t>
            </a:r>
            <a:r>
              <a:rPr dirty="0" err="1"/>
              <a:t>communis</a:t>
            </a:r>
            <a:r>
              <a:rPr dirty="0"/>
              <a:t> fruit</a:t>
            </a:r>
          </a:p>
        </p:txBody>
      </p:sp>
      <p:sp>
        <p:nvSpPr>
          <p:cNvPr id="662" name="Shape 662"/>
          <p:cNvSpPr/>
          <p:nvPr/>
        </p:nvSpPr>
        <p:spPr>
          <a:xfrm>
            <a:off x="957977" y="2830938"/>
            <a:ext cx="8378847" cy="22161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92500" lnSpcReduction="10000"/>
          </a:bodyPr>
          <a:lstStyle/>
          <a:p>
            <a:pPr defTabSz="2438400">
              <a:lnSpc>
                <a:spcPct val="110000"/>
              </a:lnSpc>
              <a:spcBef>
                <a:spcPts val="0"/>
              </a:spcBef>
              <a:defRPr sz="3800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Фитонциды </a:t>
            </a:r>
            <a:r>
              <a:rPr>
                <a:solidFill>
                  <a:srgbClr val="3D5751"/>
                </a:solidFill>
              </a:rPr>
              <a:t>убивают </a:t>
            </a:r>
            <a:endParaRPr spc="114"/>
          </a:p>
          <a:p>
            <a:pPr defTabSz="2438400">
              <a:lnSpc>
                <a:spcPct val="110000"/>
              </a:lnSpc>
              <a:spcBef>
                <a:spcPts val="0"/>
              </a:spcBef>
              <a:defRPr sz="3800" spc="100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 подавляют рост и развитие </a:t>
            </a:r>
            <a:endParaRPr spc="114"/>
          </a:p>
          <a:p>
            <a:pPr defTabSz="2438400">
              <a:lnSpc>
                <a:spcPct val="110000"/>
              </a:lnSpc>
              <a:spcBef>
                <a:spcPts val="0"/>
              </a:spcBef>
              <a:defRPr sz="3800" spc="100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патогенных микроорганизмов. </a:t>
            </a:r>
          </a:p>
        </p:txBody>
      </p:sp>
      <p:sp>
        <p:nvSpPr>
          <p:cNvPr id="663" name="Shape 663"/>
          <p:cNvSpPr>
            <a:spLocks noGrp="1"/>
          </p:cNvSpPr>
          <p:nvPr>
            <p:ph type="title"/>
          </p:nvPr>
        </p:nvSpPr>
        <p:spPr>
          <a:xfrm>
            <a:off x="928564" y="822055"/>
            <a:ext cx="22672624" cy="2192693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10000" b="1" spc="300">
                <a:solidFill>
                  <a:srgbClr val="3D5751"/>
                </a:solidFill>
              </a:defRPr>
            </a:lvl1pPr>
          </a:lstStyle>
          <a:p>
            <a:r>
              <a:t>Экстракты</a:t>
            </a:r>
          </a:p>
        </p:txBody>
      </p:sp>
      <p:pic>
        <p:nvPicPr>
          <p:cNvPr id="664" name="image62.jpeg" descr="169765_or.jpg"/>
          <p:cNvPicPr>
            <a:picLocks noChangeAspect="1"/>
          </p:cNvPicPr>
          <p:nvPr/>
        </p:nvPicPr>
        <p:blipFill>
          <a:blip r:embed="rId4"/>
          <a:srcRect t="4"/>
          <a:stretch>
            <a:fillRect/>
          </a:stretch>
        </p:blipFill>
        <p:spPr>
          <a:xfrm>
            <a:off x="18799438" y="7697256"/>
            <a:ext cx="3929300" cy="32690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808" y="0"/>
                </a:moveTo>
                <a:cubicBezTo>
                  <a:pt x="4227" y="466"/>
                  <a:pt x="3676" y="1004"/>
                  <a:pt x="3163" y="1621"/>
                </a:cubicBezTo>
                <a:cubicBezTo>
                  <a:pt x="1055" y="4155"/>
                  <a:pt x="0" y="7477"/>
                  <a:pt x="0" y="10799"/>
                </a:cubicBezTo>
                <a:cubicBezTo>
                  <a:pt x="0" y="14121"/>
                  <a:pt x="1055" y="17445"/>
                  <a:pt x="3163" y="19979"/>
                </a:cubicBezTo>
                <a:cubicBezTo>
                  <a:pt x="3676" y="20596"/>
                  <a:pt x="4227" y="21134"/>
                  <a:pt x="4808" y="21600"/>
                </a:cubicBezTo>
                <a:lnTo>
                  <a:pt x="16790" y="21600"/>
                </a:lnTo>
                <a:cubicBezTo>
                  <a:pt x="17370" y="21134"/>
                  <a:pt x="17924" y="20596"/>
                  <a:pt x="18437" y="19979"/>
                </a:cubicBezTo>
                <a:cubicBezTo>
                  <a:pt x="20545" y="17445"/>
                  <a:pt x="21600" y="14121"/>
                  <a:pt x="21600" y="10799"/>
                </a:cubicBezTo>
                <a:cubicBezTo>
                  <a:pt x="21600" y="7477"/>
                  <a:pt x="20545" y="4155"/>
                  <a:pt x="18437" y="1621"/>
                </a:cubicBezTo>
                <a:cubicBezTo>
                  <a:pt x="17924" y="1004"/>
                  <a:pt x="17370" y="466"/>
                  <a:pt x="16790" y="0"/>
                </a:cubicBezTo>
                <a:lnTo>
                  <a:pt x="4808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665" name="image63.jpeg" descr="shutterstock_357428987-small.jpg"/>
          <p:cNvPicPr>
            <a:picLocks noChangeAspect="1"/>
          </p:cNvPicPr>
          <p:nvPr/>
        </p:nvPicPr>
        <p:blipFill>
          <a:blip r:embed="rId5"/>
          <a:srcRect t="7283" r="44171" b="3809"/>
          <a:stretch>
            <a:fillRect/>
          </a:stretch>
        </p:blipFill>
        <p:spPr>
          <a:xfrm rot="12072863">
            <a:off x="13055719" y="1780461"/>
            <a:ext cx="3715091" cy="39299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135" h="21216" extrusionOk="0">
                <a:moveTo>
                  <a:pt x="9789" y="4"/>
                </a:moveTo>
                <a:cubicBezTo>
                  <a:pt x="5777" y="-106"/>
                  <a:pt x="1904" y="2070"/>
                  <a:pt x="0" y="5815"/>
                </a:cubicBezTo>
                <a:lnTo>
                  <a:pt x="2" y="15424"/>
                </a:lnTo>
                <a:cubicBezTo>
                  <a:pt x="1076" y="17525"/>
                  <a:pt x="2855" y="19287"/>
                  <a:pt x="5190" y="20313"/>
                </a:cubicBezTo>
                <a:cubicBezTo>
                  <a:pt x="7881" y="21494"/>
                  <a:pt x="10797" y="21476"/>
                  <a:pt x="13338" y="20493"/>
                </a:cubicBezTo>
                <a:cubicBezTo>
                  <a:pt x="15880" y="19511"/>
                  <a:pt x="18042" y="17563"/>
                  <a:pt x="19228" y="14884"/>
                </a:cubicBezTo>
                <a:cubicBezTo>
                  <a:pt x="21600" y="9524"/>
                  <a:pt x="19162" y="3264"/>
                  <a:pt x="13779" y="902"/>
                </a:cubicBezTo>
                <a:cubicBezTo>
                  <a:pt x="12479" y="331"/>
                  <a:pt x="11127" y="40"/>
                  <a:pt x="9789" y="4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66" name="image65.jpeg" descr="shutterstock_604087613.jpg"/>
          <p:cNvPicPr>
            <a:picLocks noChangeAspect="1"/>
          </p:cNvPicPr>
          <p:nvPr/>
        </p:nvPicPr>
        <p:blipFill>
          <a:blip r:embed="rId6"/>
          <a:srcRect l="4912" r="4902"/>
          <a:stretch>
            <a:fillRect/>
          </a:stretch>
        </p:blipFill>
        <p:spPr>
          <a:xfrm>
            <a:off x="13052839" y="7420379"/>
            <a:ext cx="3929203" cy="39292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8" y="0"/>
                </a:moveTo>
                <a:cubicBezTo>
                  <a:pt x="7320" y="0"/>
                  <a:pt x="4803" y="1055"/>
                  <a:pt x="2881" y="3163"/>
                </a:cubicBezTo>
                <a:cubicBezTo>
                  <a:pt x="-961" y="7381"/>
                  <a:pt x="-961" y="14219"/>
                  <a:pt x="2881" y="18437"/>
                </a:cubicBezTo>
                <a:cubicBezTo>
                  <a:pt x="4803" y="20545"/>
                  <a:pt x="7320" y="21600"/>
                  <a:pt x="9838" y="21600"/>
                </a:cubicBezTo>
                <a:cubicBezTo>
                  <a:pt x="12356" y="21600"/>
                  <a:pt x="14875" y="20545"/>
                  <a:pt x="16797" y="18437"/>
                </a:cubicBezTo>
                <a:cubicBezTo>
                  <a:pt x="20639" y="14219"/>
                  <a:pt x="20639" y="7381"/>
                  <a:pt x="16797" y="3163"/>
                </a:cubicBezTo>
                <a:cubicBezTo>
                  <a:pt x="14875" y="1055"/>
                  <a:pt x="12356" y="0"/>
                  <a:pt x="9838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67" name="image66.png" descr="розмарин.png"/>
          <p:cNvPicPr>
            <a:picLocks noChangeAspect="1"/>
          </p:cNvPicPr>
          <p:nvPr/>
        </p:nvPicPr>
        <p:blipFill>
          <a:blip r:embed="rId7"/>
          <a:srcRect l="2632" t="2626" r="2620" b="2621"/>
          <a:stretch>
            <a:fillRect/>
          </a:stretch>
        </p:blipFill>
        <p:spPr>
          <a:xfrm>
            <a:off x="18798463" y="1819926"/>
            <a:ext cx="3929204" cy="39293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38" y="0"/>
                </a:moveTo>
                <a:cubicBezTo>
                  <a:pt x="7320" y="0"/>
                  <a:pt x="4803" y="1006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6"/>
                  <a:pt x="12356" y="0"/>
                  <a:pt x="9838" y="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670" name="Group 670"/>
          <p:cNvGrpSpPr/>
          <p:nvPr/>
        </p:nvGrpSpPr>
        <p:grpSpPr>
          <a:xfrm>
            <a:off x="7312229" y="7369629"/>
            <a:ext cx="3924352" cy="3924327"/>
            <a:chOff x="126974" y="126987"/>
            <a:chExt cx="3924350" cy="3924325"/>
          </a:xfrm>
        </p:grpSpPr>
        <p:sp>
          <p:nvSpPr>
            <p:cNvPr id="668" name="Shape 668"/>
            <p:cNvSpPr/>
            <p:nvPr/>
          </p:nvSpPr>
          <p:spPr>
            <a:xfrm>
              <a:off x="127000" y="127000"/>
              <a:ext cx="3924300" cy="3924300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pic>
          <p:nvPicPr>
            <p:cNvPr id="669" name="горечавка2.png"/>
            <p:cNvPicPr>
              <a:picLocks noChangeAspect="1"/>
            </p:cNvPicPr>
            <p:nvPr/>
          </p:nvPicPr>
          <p:blipFill>
            <a:blip r:embed="rId8"/>
            <a:srcRect l="17501" t="3087" r="20701" b="14378"/>
            <a:stretch>
              <a:fillRect/>
            </a:stretch>
          </p:blipFill>
          <p:spPr>
            <a:xfrm>
              <a:off x="126974" y="126987"/>
              <a:ext cx="3924352" cy="39243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extrusionOk="0">
                  <a:moveTo>
                    <a:pt x="9839" y="0"/>
                  </a:moveTo>
                  <a:cubicBezTo>
                    <a:pt x="7321" y="0"/>
                    <a:pt x="4803" y="1005"/>
                    <a:pt x="2881" y="3016"/>
                  </a:cubicBezTo>
                  <a:cubicBezTo>
                    <a:pt x="-961" y="7037"/>
                    <a:pt x="-961" y="13557"/>
                    <a:pt x="2881" y="17579"/>
                  </a:cubicBezTo>
                  <a:cubicBezTo>
                    <a:pt x="6724" y="21600"/>
                    <a:pt x="12954" y="21600"/>
                    <a:pt x="16797" y="17579"/>
                  </a:cubicBezTo>
                  <a:cubicBezTo>
                    <a:pt x="20639" y="13557"/>
                    <a:pt x="20639" y="7037"/>
                    <a:pt x="16797" y="3016"/>
                  </a:cubicBezTo>
                  <a:cubicBezTo>
                    <a:pt x="14875" y="1005"/>
                    <a:pt x="12357" y="0"/>
                    <a:pt x="9839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Shape 674"/>
          <p:cNvSpPr/>
          <p:nvPr/>
        </p:nvSpPr>
        <p:spPr>
          <a:xfrm>
            <a:off x="-25400" y="-50800"/>
            <a:ext cx="24434800" cy="13817600"/>
          </a:xfrm>
          <a:prstGeom prst="rect">
            <a:avLst/>
          </a:prstGeom>
          <a:solidFill>
            <a:srgbClr val="EEEDE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75" name="Shape 675"/>
          <p:cNvSpPr/>
          <p:nvPr/>
        </p:nvSpPr>
        <p:spPr>
          <a:xfrm>
            <a:off x="10874919" y="5663086"/>
            <a:ext cx="4539471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гриб чага</a:t>
            </a:r>
            <a:endParaRPr spc="15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Inonotus obliquus</a:t>
            </a:r>
          </a:p>
        </p:txBody>
      </p:sp>
      <p:sp>
        <p:nvSpPr>
          <p:cNvPr id="676" name="Shape 676"/>
          <p:cNvSpPr/>
          <p:nvPr/>
        </p:nvSpPr>
        <p:spPr>
          <a:xfrm>
            <a:off x="17131529" y="5663086"/>
            <a:ext cx="5484033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родиола розовая</a:t>
            </a:r>
            <a:endParaRPr spc="15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Rhodiola rosea root</a:t>
            </a:r>
          </a:p>
        </p:txBody>
      </p:sp>
      <p:sp>
        <p:nvSpPr>
          <p:cNvPr id="677" name="Shape 677"/>
          <p:cNvSpPr/>
          <p:nvPr/>
        </p:nvSpPr>
        <p:spPr>
          <a:xfrm>
            <a:off x="17603810" y="11198096"/>
            <a:ext cx="4539470" cy="157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316477">
              <a:lnSpc>
                <a:spcPct val="99000"/>
              </a:lnSpc>
              <a:spcBef>
                <a:spcPts val="0"/>
              </a:spcBef>
              <a:defRPr sz="28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корень элеутерококка</a:t>
            </a:r>
            <a:endParaRPr spc="142"/>
          </a:p>
          <a:p>
            <a:pPr algn="ctr" defTabSz="2316477">
              <a:lnSpc>
                <a:spcPct val="99000"/>
              </a:lnSpc>
              <a:spcBef>
                <a:spcPts val="0"/>
              </a:spcBef>
              <a:defRPr sz="2000" i="1">
                <a:latin typeface="Arial"/>
                <a:ea typeface="Arial"/>
                <a:cs typeface="Arial"/>
                <a:sym typeface="Arial"/>
              </a:defRPr>
            </a:pPr>
            <a:r>
              <a:t>Eleutherococcus senticosus root</a:t>
            </a:r>
          </a:p>
        </p:txBody>
      </p:sp>
      <p:sp>
        <p:nvSpPr>
          <p:cNvPr id="678" name="Shape 678"/>
          <p:cNvSpPr/>
          <p:nvPr/>
        </p:nvSpPr>
        <p:spPr>
          <a:xfrm>
            <a:off x="10064432" y="11198096"/>
            <a:ext cx="6160441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эхинацея пурпурная</a:t>
            </a:r>
            <a:endParaRPr spc="15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Echinacea purpurea herb</a:t>
            </a:r>
          </a:p>
        </p:txBody>
      </p:sp>
      <p:grpSp>
        <p:nvGrpSpPr>
          <p:cNvPr id="683" name="Group 683"/>
          <p:cNvGrpSpPr/>
          <p:nvPr/>
        </p:nvGrpSpPr>
        <p:grpSpPr>
          <a:xfrm>
            <a:off x="11144283" y="1813550"/>
            <a:ext cx="10714633" cy="9452827"/>
            <a:chOff x="-60" y="0"/>
            <a:chExt cx="10714631" cy="9452825"/>
          </a:xfrm>
        </p:grpSpPr>
        <p:pic>
          <p:nvPicPr>
            <p:cNvPr id="679" name="image67.png" descr="чага.png"/>
            <p:cNvPicPr>
              <a:picLocks noChangeAspect="1"/>
            </p:cNvPicPr>
            <p:nvPr/>
          </p:nvPicPr>
          <p:blipFill>
            <a:blip r:embed="rId3"/>
            <a:srcRect l="2227" t="2239" r="2240" b="2241"/>
            <a:stretch>
              <a:fillRect/>
            </a:stretch>
          </p:blipFill>
          <p:spPr>
            <a:xfrm>
              <a:off x="-61" y="-1"/>
              <a:ext cx="3896043" cy="38954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extrusionOk="0">
                  <a:moveTo>
                    <a:pt x="9840" y="0"/>
                  </a:moveTo>
                  <a:cubicBezTo>
                    <a:pt x="7322" y="0"/>
                    <a:pt x="4804" y="1004"/>
                    <a:pt x="2882" y="3015"/>
                  </a:cubicBezTo>
                  <a:cubicBezTo>
                    <a:pt x="-960" y="7037"/>
                    <a:pt x="-960" y="13557"/>
                    <a:pt x="2882" y="17579"/>
                  </a:cubicBezTo>
                  <a:cubicBezTo>
                    <a:pt x="6725" y="21600"/>
                    <a:pt x="12955" y="21600"/>
                    <a:pt x="16798" y="17579"/>
                  </a:cubicBezTo>
                  <a:cubicBezTo>
                    <a:pt x="20640" y="13557"/>
                    <a:pt x="20640" y="7037"/>
                    <a:pt x="16798" y="3015"/>
                  </a:cubicBezTo>
                  <a:cubicBezTo>
                    <a:pt x="14876" y="1004"/>
                    <a:pt x="12358" y="0"/>
                    <a:pt x="9840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680" name="image68.jpeg" descr="shutterstock_435092947.jpg"/>
            <p:cNvPicPr>
              <a:picLocks noChangeAspect="1"/>
            </p:cNvPicPr>
            <p:nvPr/>
          </p:nvPicPr>
          <p:blipFill>
            <a:blip r:embed="rId4"/>
            <a:srcRect l="8780" r="8791"/>
            <a:stretch>
              <a:fillRect/>
            </a:stretch>
          </p:blipFill>
          <p:spPr>
            <a:xfrm>
              <a:off x="6817952" y="16812"/>
              <a:ext cx="3896043" cy="38956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1600" extrusionOk="0">
                  <a:moveTo>
                    <a:pt x="9840" y="0"/>
                  </a:moveTo>
                  <a:cubicBezTo>
                    <a:pt x="7322" y="0"/>
                    <a:pt x="4804" y="1053"/>
                    <a:pt x="2882" y="3162"/>
                  </a:cubicBezTo>
                  <a:cubicBezTo>
                    <a:pt x="-960" y="7380"/>
                    <a:pt x="-960" y="14218"/>
                    <a:pt x="2882" y="18436"/>
                  </a:cubicBezTo>
                  <a:cubicBezTo>
                    <a:pt x="4804" y="20544"/>
                    <a:pt x="7322" y="21600"/>
                    <a:pt x="9840" y="21600"/>
                  </a:cubicBezTo>
                  <a:cubicBezTo>
                    <a:pt x="12358" y="21600"/>
                    <a:pt x="14876" y="20544"/>
                    <a:pt x="16798" y="18436"/>
                  </a:cubicBezTo>
                  <a:cubicBezTo>
                    <a:pt x="20640" y="14218"/>
                    <a:pt x="20640" y="7380"/>
                    <a:pt x="16798" y="3162"/>
                  </a:cubicBezTo>
                  <a:cubicBezTo>
                    <a:pt x="14876" y="1053"/>
                    <a:pt x="12358" y="0"/>
                    <a:pt x="9840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681" name="image69.png" descr="эхинацея.png"/>
            <p:cNvPicPr>
              <a:picLocks noChangeAspect="1"/>
            </p:cNvPicPr>
            <p:nvPr/>
          </p:nvPicPr>
          <p:blipFill>
            <a:blip r:embed="rId5"/>
            <a:srcRect l="1736" t="1749" r="1749" b="1750"/>
            <a:stretch>
              <a:fillRect/>
            </a:stretch>
          </p:blipFill>
          <p:spPr>
            <a:xfrm>
              <a:off x="-60" y="5557191"/>
              <a:ext cx="3896042" cy="3895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extrusionOk="0">
                  <a:moveTo>
                    <a:pt x="9840" y="0"/>
                  </a:moveTo>
                  <a:cubicBezTo>
                    <a:pt x="7322" y="0"/>
                    <a:pt x="4804" y="1004"/>
                    <a:pt x="2882" y="3015"/>
                  </a:cubicBezTo>
                  <a:cubicBezTo>
                    <a:pt x="-960" y="7037"/>
                    <a:pt x="-960" y="13557"/>
                    <a:pt x="2882" y="17579"/>
                  </a:cubicBezTo>
                  <a:cubicBezTo>
                    <a:pt x="6725" y="21600"/>
                    <a:pt x="12955" y="21600"/>
                    <a:pt x="16798" y="17579"/>
                  </a:cubicBezTo>
                  <a:cubicBezTo>
                    <a:pt x="20640" y="13557"/>
                    <a:pt x="20640" y="7037"/>
                    <a:pt x="16798" y="3015"/>
                  </a:cubicBezTo>
                  <a:cubicBezTo>
                    <a:pt x="14876" y="1004"/>
                    <a:pt x="12358" y="0"/>
                    <a:pt x="9840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682" name="image70.jpeg" descr="shutterstock_1429895300.jpg"/>
            <p:cNvPicPr>
              <a:picLocks noChangeAspect="1"/>
            </p:cNvPicPr>
            <p:nvPr/>
          </p:nvPicPr>
          <p:blipFill>
            <a:blip r:embed="rId6"/>
            <a:srcRect l="16067" r="16076"/>
            <a:stretch>
              <a:fillRect/>
            </a:stretch>
          </p:blipFill>
          <p:spPr>
            <a:xfrm>
              <a:off x="6818529" y="5557191"/>
              <a:ext cx="3896043" cy="38956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1600" extrusionOk="0">
                  <a:moveTo>
                    <a:pt x="9840" y="0"/>
                  </a:moveTo>
                  <a:cubicBezTo>
                    <a:pt x="7322" y="0"/>
                    <a:pt x="4804" y="1053"/>
                    <a:pt x="2882" y="3162"/>
                  </a:cubicBezTo>
                  <a:cubicBezTo>
                    <a:pt x="-960" y="7380"/>
                    <a:pt x="-960" y="14218"/>
                    <a:pt x="2882" y="18436"/>
                  </a:cubicBezTo>
                  <a:cubicBezTo>
                    <a:pt x="4804" y="20544"/>
                    <a:pt x="7322" y="21600"/>
                    <a:pt x="9840" y="21600"/>
                  </a:cubicBezTo>
                  <a:cubicBezTo>
                    <a:pt x="12358" y="21600"/>
                    <a:pt x="14876" y="20544"/>
                    <a:pt x="16798" y="18436"/>
                  </a:cubicBezTo>
                  <a:cubicBezTo>
                    <a:pt x="20640" y="14218"/>
                    <a:pt x="20640" y="7380"/>
                    <a:pt x="16798" y="3162"/>
                  </a:cubicBezTo>
                  <a:cubicBezTo>
                    <a:pt x="14876" y="1053"/>
                    <a:pt x="12358" y="0"/>
                    <a:pt x="9840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sp>
        <p:nvSpPr>
          <p:cNvPr id="684" name="Shape 684"/>
          <p:cNvSpPr/>
          <p:nvPr/>
        </p:nvSpPr>
        <p:spPr>
          <a:xfrm>
            <a:off x="957978" y="2830938"/>
            <a:ext cx="9264829" cy="4612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lnSpc>
                <a:spcPct val="110000"/>
              </a:lnSpc>
              <a:spcBef>
                <a:spcPts val="0"/>
              </a:spcBef>
              <a:defRPr sz="3800" spc="100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Адаптогены повышают неспеци-фическую сопротивляемость организма.  </a:t>
            </a:r>
            <a:endParaRPr spc="114"/>
          </a:p>
          <a:p>
            <a:pPr defTabSz="2438400">
              <a:lnSpc>
                <a:spcPct val="110000"/>
              </a:lnSpc>
              <a:spcBef>
                <a:spcPts val="0"/>
              </a:spcBef>
              <a:defRPr sz="3800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Усиливают обмен веществ </a:t>
            </a:r>
            <a:endParaRPr spc="114"/>
          </a:p>
          <a:p>
            <a:pPr defTabSz="2438400">
              <a:lnSpc>
                <a:spcPct val="110000"/>
              </a:lnSpc>
              <a:spcBef>
                <a:spcPts val="0"/>
              </a:spcBef>
              <a:defRPr sz="3800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 организме, улучшают транспорт кислорода, помогают справиться </a:t>
            </a:r>
            <a:endParaRPr spc="114"/>
          </a:p>
          <a:p>
            <a:pPr defTabSz="2438400">
              <a:lnSpc>
                <a:spcPct val="110000"/>
              </a:lnSpc>
              <a:spcBef>
                <a:spcPts val="0"/>
              </a:spcBef>
              <a:defRPr sz="3800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со стрессом и переутомлением.</a:t>
            </a:r>
          </a:p>
        </p:txBody>
      </p:sp>
      <p:sp>
        <p:nvSpPr>
          <p:cNvPr id="685" name="Shape 685"/>
          <p:cNvSpPr>
            <a:spLocks noGrp="1"/>
          </p:cNvSpPr>
          <p:nvPr>
            <p:ph type="title"/>
          </p:nvPr>
        </p:nvSpPr>
        <p:spPr>
          <a:xfrm>
            <a:off x="928564" y="822055"/>
            <a:ext cx="22672624" cy="2192693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10000" b="1" spc="300">
                <a:solidFill>
                  <a:srgbClr val="3D5751"/>
                </a:solidFill>
              </a:defRPr>
            </a:lvl1pPr>
          </a:lstStyle>
          <a:p>
            <a:r>
              <a:t>Экстракты</a:t>
            </a:r>
          </a:p>
        </p:txBody>
      </p:sp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Shape 689"/>
          <p:cNvSpPr/>
          <p:nvPr/>
        </p:nvSpPr>
        <p:spPr>
          <a:xfrm>
            <a:off x="-8469" y="-50800"/>
            <a:ext cx="24434806" cy="13817600"/>
          </a:xfrm>
          <a:prstGeom prst="rect">
            <a:avLst/>
          </a:prstGeom>
          <a:solidFill>
            <a:srgbClr val="EEEDE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90" name="Shape 690"/>
          <p:cNvSpPr/>
          <p:nvPr/>
        </p:nvSpPr>
        <p:spPr>
          <a:xfrm>
            <a:off x="13840572" y="5159857"/>
            <a:ext cx="4539470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77500" lnSpcReduction="2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трава </a:t>
            </a:r>
            <a:r>
              <a:rPr dirty="0" err="1"/>
              <a:t>золототысячник</a:t>
            </a:r>
            <a:r>
              <a:rPr lang="ru-RU" dirty="0"/>
              <a:t>а</a:t>
            </a:r>
            <a:endParaRPr spc="150" dirty="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Centaurium</a:t>
            </a:r>
            <a:r>
              <a:rPr dirty="0"/>
              <a:t> </a:t>
            </a:r>
            <a:r>
              <a:rPr dirty="0" err="1"/>
              <a:t>erythraea</a:t>
            </a:r>
            <a:r>
              <a:rPr dirty="0"/>
              <a:t> herb</a:t>
            </a:r>
          </a:p>
        </p:txBody>
      </p:sp>
      <p:sp>
        <p:nvSpPr>
          <p:cNvPr id="691" name="Shape 691"/>
          <p:cNvSpPr/>
          <p:nvPr/>
        </p:nvSpPr>
        <p:spPr>
          <a:xfrm>
            <a:off x="18738344" y="5159857"/>
            <a:ext cx="4539470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цветки календулы</a:t>
            </a:r>
            <a:endParaRPr spc="15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Calendula officinalis flower</a:t>
            </a:r>
          </a:p>
        </p:txBody>
      </p:sp>
      <p:sp>
        <p:nvSpPr>
          <p:cNvPr id="692" name="Shape 692"/>
          <p:cNvSpPr/>
          <p:nvPr/>
        </p:nvSpPr>
        <p:spPr>
          <a:xfrm>
            <a:off x="18755275" y="11236196"/>
            <a:ext cx="4539471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ягоды облепихи</a:t>
            </a:r>
            <a:endParaRPr spc="15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Hippophaë rhamnoides fruit</a:t>
            </a:r>
          </a:p>
        </p:txBody>
      </p:sp>
      <p:sp>
        <p:nvSpPr>
          <p:cNvPr id="693" name="Shape 693"/>
          <p:cNvSpPr/>
          <p:nvPr/>
        </p:nvSpPr>
        <p:spPr>
          <a:xfrm>
            <a:off x="8925865" y="11236196"/>
            <a:ext cx="4539470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листья крапивы</a:t>
            </a:r>
            <a:endParaRPr spc="15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Urtica diolica leaf</a:t>
            </a:r>
          </a:p>
        </p:txBody>
      </p:sp>
      <p:sp>
        <p:nvSpPr>
          <p:cNvPr id="694" name="Shape 694"/>
          <p:cNvSpPr/>
          <p:nvPr/>
        </p:nvSpPr>
        <p:spPr>
          <a:xfrm>
            <a:off x="13030085" y="11236196"/>
            <a:ext cx="6160440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плоды шиповника</a:t>
            </a:r>
            <a:endParaRPr spc="15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Rosa canina fruit</a:t>
            </a:r>
          </a:p>
        </p:txBody>
      </p:sp>
      <p:sp>
        <p:nvSpPr>
          <p:cNvPr id="695" name="Shape 695"/>
          <p:cNvSpPr/>
          <p:nvPr/>
        </p:nvSpPr>
        <p:spPr>
          <a:xfrm>
            <a:off x="8925865" y="5159857"/>
            <a:ext cx="4539470" cy="128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algn="ctr" defTabSz="2438400">
              <a:lnSpc>
                <a:spcPct val="110000"/>
              </a:lnSpc>
              <a:spcBef>
                <a:spcPts val="0"/>
              </a:spcBef>
              <a:defRPr sz="3000" b="1" spc="100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цветки липы</a:t>
            </a:r>
            <a:endParaRPr spc="150"/>
          </a:p>
          <a:p>
            <a:pPr algn="ctr" defTabSz="2438400">
              <a:lnSpc>
                <a:spcPct val="110000"/>
              </a:lnSpc>
              <a:spcBef>
                <a:spcPts val="0"/>
              </a:spcBef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Tilia cordata flower</a:t>
            </a:r>
          </a:p>
        </p:txBody>
      </p:sp>
      <p:grpSp>
        <p:nvGrpSpPr>
          <p:cNvPr id="698" name="Group 698"/>
          <p:cNvGrpSpPr/>
          <p:nvPr/>
        </p:nvGrpSpPr>
        <p:grpSpPr>
          <a:xfrm>
            <a:off x="8769297" y="1055312"/>
            <a:ext cx="4860909" cy="4860909"/>
            <a:chOff x="0" y="0"/>
            <a:chExt cx="4860907" cy="4860907"/>
          </a:xfrm>
        </p:grpSpPr>
        <p:sp>
          <p:nvSpPr>
            <p:cNvPr id="696" name="Shape 696"/>
            <p:cNvSpPr/>
            <p:nvPr/>
          </p:nvSpPr>
          <p:spPr>
            <a:xfrm rot="19692252">
              <a:off x="665193" y="665193"/>
              <a:ext cx="3530521" cy="3530521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697" name="image71.png" descr="lipa.png"/>
            <p:cNvPicPr>
              <a:picLocks noChangeAspect="1"/>
            </p:cNvPicPr>
            <p:nvPr/>
          </p:nvPicPr>
          <p:blipFill>
            <a:blip r:embed="rId3"/>
            <a:srcRect l="13048" r="13049"/>
            <a:stretch>
              <a:fillRect/>
            </a:stretch>
          </p:blipFill>
          <p:spPr>
            <a:xfrm rot="19692252">
              <a:off x="603497" y="761896"/>
              <a:ext cx="3530060" cy="3185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21600" extrusionOk="0">
                  <a:moveTo>
                    <a:pt x="7083" y="0"/>
                  </a:moveTo>
                  <a:cubicBezTo>
                    <a:pt x="5544" y="544"/>
                    <a:pt x="4094" y="1553"/>
                    <a:pt x="2882" y="3027"/>
                  </a:cubicBezTo>
                  <a:cubicBezTo>
                    <a:pt x="-961" y="7701"/>
                    <a:pt x="-961" y="15279"/>
                    <a:pt x="2882" y="19953"/>
                  </a:cubicBezTo>
                  <a:cubicBezTo>
                    <a:pt x="3407" y="20592"/>
                    <a:pt x="3979" y="21136"/>
                    <a:pt x="4583" y="21600"/>
                  </a:cubicBezTo>
                  <a:lnTo>
                    <a:pt x="15097" y="21600"/>
                  </a:lnTo>
                  <a:cubicBezTo>
                    <a:pt x="15700" y="21136"/>
                    <a:pt x="16271" y="20592"/>
                    <a:pt x="16796" y="19953"/>
                  </a:cubicBezTo>
                  <a:cubicBezTo>
                    <a:pt x="20639" y="15279"/>
                    <a:pt x="20639" y="7701"/>
                    <a:pt x="16796" y="3027"/>
                  </a:cubicBezTo>
                  <a:cubicBezTo>
                    <a:pt x="15584" y="1553"/>
                    <a:pt x="14134" y="544"/>
                    <a:pt x="12595" y="0"/>
                  </a:cubicBezTo>
                  <a:lnTo>
                    <a:pt x="7083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701" name="Group 701"/>
          <p:cNvGrpSpPr/>
          <p:nvPr/>
        </p:nvGrpSpPr>
        <p:grpSpPr>
          <a:xfrm>
            <a:off x="18577439" y="1001514"/>
            <a:ext cx="4937140" cy="4930102"/>
            <a:chOff x="51" y="38"/>
            <a:chExt cx="4937138" cy="4930100"/>
          </a:xfrm>
        </p:grpSpPr>
        <p:sp>
          <p:nvSpPr>
            <p:cNvPr id="699" name="Shape 699"/>
            <p:cNvSpPr/>
            <p:nvPr/>
          </p:nvSpPr>
          <p:spPr>
            <a:xfrm rot="529400">
              <a:off x="682383" y="724350"/>
              <a:ext cx="3530521" cy="3530522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700" name="image72.png" descr="calenda.png"/>
            <p:cNvPicPr>
              <a:picLocks noChangeAspect="1"/>
            </p:cNvPicPr>
            <p:nvPr/>
          </p:nvPicPr>
          <p:blipFill>
            <a:blip r:embed="rId4"/>
            <a:srcRect l="17608" t="4742" r="8385" b="5"/>
            <a:stretch>
              <a:fillRect/>
            </a:stretch>
          </p:blipFill>
          <p:spPr>
            <a:xfrm rot="2437148">
              <a:off x="702923" y="731967"/>
              <a:ext cx="3531395" cy="3466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0" h="21542" extrusionOk="0">
                  <a:moveTo>
                    <a:pt x="10108" y="5"/>
                  </a:moveTo>
                  <a:cubicBezTo>
                    <a:pt x="8149" y="-58"/>
                    <a:pt x="6259" y="538"/>
                    <a:pt x="4654" y="1648"/>
                  </a:cubicBezTo>
                  <a:cubicBezTo>
                    <a:pt x="2516" y="3127"/>
                    <a:pt x="883" y="5518"/>
                    <a:pt x="262" y="8467"/>
                  </a:cubicBezTo>
                  <a:cubicBezTo>
                    <a:pt x="-951" y="14237"/>
                    <a:pt x="2168" y="19997"/>
                    <a:pt x="7252" y="21542"/>
                  </a:cubicBezTo>
                  <a:lnTo>
                    <a:pt x="12469" y="21542"/>
                  </a:lnTo>
                  <a:cubicBezTo>
                    <a:pt x="15814" y="20503"/>
                    <a:pt x="18559" y="17516"/>
                    <a:pt x="19408" y="13477"/>
                  </a:cubicBezTo>
                  <a:cubicBezTo>
                    <a:pt x="20649" y="7578"/>
                    <a:pt x="17367" y="1678"/>
                    <a:pt x="12080" y="294"/>
                  </a:cubicBezTo>
                  <a:cubicBezTo>
                    <a:pt x="11419" y="121"/>
                    <a:pt x="10761" y="26"/>
                    <a:pt x="10108" y="5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704" name="Group 704"/>
          <p:cNvGrpSpPr/>
          <p:nvPr/>
        </p:nvGrpSpPr>
        <p:grpSpPr>
          <a:xfrm>
            <a:off x="8755891" y="7090910"/>
            <a:ext cx="4879442" cy="4879442"/>
            <a:chOff x="-1" y="0"/>
            <a:chExt cx="4879440" cy="4879440"/>
          </a:xfrm>
        </p:grpSpPr>
        <p:sp>
          <p:nvSpPr>
            <p:cNvPr id="702" name="Shape 702"/>
            <p:cNvSpPr/>
            <p:nvPr/>
          </p:nvSpPr>
          <p:spPr>
            <a:xfrm rot="18165696">
              <a:off x="674459" y="674459"/>
              <a:ext cx="3530521" cy="3530521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703" name="image73.png" descr="kropivka.png"/>
            <p:cNvPicPr>
              <a:picLocks noChangeAspect="1"/>
            </p:cNvPicPr>
            <p:nvPr/>
          </p:nvPicPr>
          <p:blipFill>
            <a:blip r:embed="rId5"/>
            <a:srcRect l="144" r="143" b="7"/>
            <a:stretch>
              <a:fillRect/>
            </a:stretch>
          </p:blipFill>
          <p:spPr>
            <a:xfrm rot="20073446">
              <a:off x="673772" y="801573"/>
              <a:ext cx="3531709" cy="32762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52" h="21600" extrusionOk="0">
                  <a:moveTo>
                    <a:pt x="6243" y="0"/>
                  </a:moveTo>
                  <a:cubicBezTo>
                    <a:pt x="5706" y="253"/>
                    <a:pt x="5188" y="551"/>
                    <a:pt x="4697" y="908"/>
                  </a:cubicBezTo>
                  <a:cubicBezTo>
                    <a:pt x="2539" y="2477"/>
                    <a:pt x="890" y="5015"/>
                    <a:pt x="264" y="8143"/>
                  </a:cubicBezTo>
                  <a:cubicBezTo>
                    <a:pt x="-874" y="13830"/>
                    <a:pt x="1764" y="19508"/>
                    <a:pt x="6258" y="21600"/>
                  </a:cubicBezTo>
                  <a:lnTo>
                    <a:pt x="13605" y="21600"/>
                  </a:lnTo>
                  <a:cubicBezTo>
                    <a:pt x="16507" y="20236"/>
                    <a:pt x="18820" y="17299"/>
                    <a:pt x="19588" y="13460"/>
                  </a:cubicBezTo>
                  <a:cubicBezTo>
                    <a:pt x="20726" y="7771"/>
                    <a:pt x="18087" y="2092"/>
                    <a:pt x="13591" y="0"/>
                  </a:cubicBezTo>
                  <a:lnTo>
                    <a:pt x="6243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707" name="Group 707"/>
          <p:cNvGrpSpPr/>
          <p:nvPr/>
        </p:nvGrpSpPr>
        <p:grpSpPr>
          <a:xfrm>
            <a:off x="13813613" y="7264928"/>
            <a:ext cx="4576689" cy="4531603"/>
            <a:chOff x="161" y="66"/>
            <a:chExt cx="4576688" cy="4531602"/>
          </a:xfrm>
        </p:grpSpPr>
        <p:sp>
          <p:nvSpPr>
            <p:cNvPr id="705" name="Shape 705"/>
            <p:cNvSpPr/>
            <p:nvPr/>
          </p:nvSpPr>
          <p:spPr>
            <a:xfrm rot="21033539">
              <a:off x="523153" y="500583"/>
              <a:ext cx="3530522" cy="3530522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706" name="image74.png" descr="шиповник.png"/>
            <p:cNvPicPr>
              <a:picLocks noChangeAspect="1"/>
            </p:cNvPicPr>
            <p:nvPr/>
          </p:nvPicPr>
          <p:blipFill>
            <a:blip r:embed="rId6"/>
            <a:srcRect l="9761" r="651"/>
            <a:stretch>
              <a:fillRect/>
            </a:stretch>
          </p:blipFill>
          <p:spPr>
            <a:xfrm rot="1341288">
              <a:off x="523172" y="541934"/>
              <a:ext cx="3530667" cy="34478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46" h="21600" extrusionOk="0">
                  <a:moveTo>
                    <a:pt x="7753" y="0"/>
                  </a:moveTo>
                  <a:cubicBezTo>
                    <a:pt x="6649" y="269"/>
                    <a:pt x="5595" y="737"/>
                    <a:pt x="4646" y="1400"/>
                  </a:cubicBezTo>
                  <a:cubicBezTo>
                    <a:pt x="2509" y="2891"/>
                    <a:pt x="881" y="5301"/>
                    <a:pt x="262" y="8274"/>
                  </a:cubicBezTo>
                  <a:cubicBezTo>
                    <a:pt x="-977" y="14220"/>
                    <a:pt x="2299" y="20168"/>
                    <a:pt x="7580" y="21563"/>
                  </a:cubicBezTo>
                  <a:cubicBezTo>
                    <a:pt x="7635" y="21577"/>
                    <a:pt x="7689" y="21587"/>
                    <a:pt x="7744" y="21600"/>
                  </a:cubicBezTo>
                  <a:lnTo>
                    <a:pt x="11893" y="21600"/>
                  </a:lnTo>
                  <a:cubicBezTo>
                    <a:pt x="15483" y="20725"/>
                    <a:pt x="18489" y="17619"/>
                    <a:pt x="19384" y="13326"/>
                  </a:cubicBezTo>
                  <a:cubicBezTo>
                    <a:pt x="20623" y="7380"/>
                    <a:pt x="17345" y="1430"/>
                    <a:pt x="12063" y="35"/>
                  </a:cubicBezTo>
                  <a:cubicBezTo>
                    <a:pt x="12008" y="21"/>
                    <a:pt x="11957" y="13"/>
                    <a:pt x="11902" y="0"/>
                  </a:cubicBezTo>
                  <a:lnTo>
                    <a:pt x="7753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710" name="Group 710"/>
          <p:cNvGrpSpPr/>
          <p:nvPr/>
        </p:nvGrpSpPr>
        <p:grpSpPr>
          <a:xfrm>
            <a:off x="18612216" y="7146802"/>
            <a:ext cx="4796811" cy="4796811"/>
            <a:chOff x="0" y="0"/>
            <a:chExt cx="4796809" cy="4796809"/>
          </a:xfrm>
        </p:grpSpPr>
        <p:sp>
          <p:nvSpPr>
            <p:cNvPr id="708" name="Shape 708"/>
            <p:cNvSpPr/>
            <p:nvPr/>
          </p:nvSpPr>
          <p:spPr>
            <a:xfrm rot="9066680">
              <a:off x="633143" y="633143"/>
              <a:ext cx="3530521" cy="3530522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709" name="image75.png" descr="облепиха.png"/>
            <p:cNvPicPr>
              <a:picLocks noChangeAspect="1"/>
            </p:cNvPicPr>
            <p:nvPr/>
          </p:nvPicPr>
          <p:blipFill>
            <a:blip r:embed="rId7"/>
            <a:srcRect l="3671"/>
            <a:stretch>
              <a:fillRect/>
            </a:stretch>
          </p:blipFill>
          <p:spPr>
            <a:xfrm rot="10974428">
              <a:off x="869440" y="817733"/>
              <a:ext cx="3289367" cy="31154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17" h="21600" extrusionOk="0">
                  <a:moveTo>
                    <a:pt x="5912" y="0"/>
                  </a:moveTo>
                  <a:cubicBezTo>
                    <a:pt x="5693" y="128"/>
                    <a:pt x="5472" y="255"/>
                    <a:pt x="5262" y="399"/>
                  </a:cubicBezTo>
                  <a:cubicBezTo>
                    <a:pt x="2845" y="2049"/>
                    <a:pt x="997" y="4714"/>
                    <a:pt x="296" y="8004"/>
                  </a:cubicBezTo>
                  <a:cubicBezTo>
                    <a:pt x="-883" y="13535"/>
                    <a:pt x="1558" y="19055"/>
                    <a:pt x="5915" y="21597"/>
                  </a:cubicBezTo>
                  <a:lnTo>
                    <a:pt x="16325" y="21600"/>
                  </a:lnTo>
                  <a:cubicBezTo>
                    <a:pt x="18125" y="20547"/>
                    <a:pt x="19660" y="18969"/>
                    <a:pt x="20715" y="16983"/>
                  </a:cubicBezTo>
                  <a:lnTo>
                    <a:pt x="20717" y="4642"/>
                  </a:lnTo>
                  <a:cubicBezTo>
                    <a:pt x="19690" y="2704"/>
                    <a:pt x="18184" y="1083"/>
                    <a:pt x="16328" y="0"/>
                  </a:cubicBezTo>
                  <a:lnTo>
                    <a:pt x="5912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sp>
        <p:nvSpPr>
          <p:cNvPr id="711" name="Shape 711"/>
          <p:cNvSpPr/>
          <p:nvPr/>
        </p:nvSpPr>
        <p:spPr>
          <a:xfrm>
            <a:off x="925181" y="2775598"/>
            <a:ext cx="7129510" cy="4612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defRPr sz="3800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Активируют выработку интерферона, </a:t>
            </a:r>
            <a:r>
              <a:rPr>
                <a:solidFill>
                  <a:srgbClr val="535353"/>
                </a:solidFill>
              </a:rPr>
              <a:t>способствуют синтезу антител, принимают участие в стимуляции выработки клеток, ответ-ственных </a:t>
            </a:r>
            <a:r>
              <a:t>за ликвидацию вирусов и бактерий.</a:t>
            </a:r>
          </a:p>
        </p:txBody>
      </p:sp>
      <p:sp>
        <p:nvSpPr>
          <p:cNvPr id="712" name="Shape 712"/>
          <p:cNvSpPr>
            <a:spLocks noGrp="1"/>
          </p:cNvSpPr>
          <p:nvPr>
            <p:ph type="title"/>
          </p:nvPr>
        </p:nvSpPr>
        <p:spPr>
          <a:xfrm>
            <a:off x="912947" y="825209"/>
            <a:ext cx="22672624" cy="2192697"/>
          </a:xfrm>
          <a:prstGeom prst="rect">
            <a:avLst/>
          </a:prstGeom>
        </p:spPr>
        <p:txBody>
          <a:bodyPr lIns="243798" tIns="243798" rIns="243798" bIns="243798" anchor="t"/>
          <a:lstStyle>
            <a:lvl1pPr algn="l" defTabSz="2438400">
              <a:defRPr sz="100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Экстракты</a:t>
            </a:r>
          </a:p>
        </p:txBody>
      </p:sp>
      <p:pic>
        <p:nvPicPr>
          <p:cNvPr id="713" name="золото.jpg"/>
          <p:cNvPicPr>
            <a:picLocks noChangeAspect="1"/>
          </p:cNvPicPr>
          <p:nvPr/>
        </p:nvPicPr>
        <p:blipFill>
          <a:blip r:embed="rId8"/>
          <a:srcRect l="33081" t="3865" r="3212"/>
          <a:stretch>
            <a:fillRect/>
          </a:stretch>
        </p:blipFill>
        <p:spPr>
          <a:xfrm flipH="1">
            <a:off x="14336757" y="1702604"/>
            <a:ext cx="3530434" cy="35282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1056"/>
                  <a:pt x="2882" y="3166"/>
                </a:cubicBezTo>
                <a:cubicBezTo>
                  <a:pt x="-961" y="7386"/>
                  <a:pt x="-961" y="14228"/>
                  <a:pt x="2882" y="18449"/>
                </a:cubicBezTo>
                <a:cubicBezTo>
                  <a:pt x="4731" y="20480"/>
                  <a:pt x="7133" y="21524"/>
                  <a:pt x="9556" y="21600"/>
                </a:cubicBezTo>
                <a:lnTo>
                  <a:pt x="10122" y="21600"/>
                </a:lnTo>
                <a:cubicBezTo>
                  <a:pt x="12545" y="21524"/>
                  <a:pt x="14947" y="20480"/>
                  <a:pt x="16796" y="18449"/>
                </a:cubicBezTo>
                <a:cubicBezTo>
                  <a:pt x="20639" y="14228"/>
                  <a:pt x="20639" y="7386"/>
                  <a:pt x="16796" y="3166"/>
                </a:cubicBezTo>
                <a:cubicBezTo>
                  <a:pt x="14875" y="1056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" name="image76.jpeg" descr="back3.jpg"/>
          <p:cNvPicPr>
            <a:picLocks noChangeAspect="1"/>
          </p:cNvPicPr>
          <p:nvPr/>
        </p:nvPicPr>
        <p:blipFill>
          <a:blip r:embed="rId2"/>
          <a:srcRect r="6748" b="6973"/>
          <a:stretch>
            <a:fillRect/>
          </a:stretch>
        </p:blipFill>
        <p:spPr>
          <a:xfrm>
            <a:off x="-49064" y="0"/>
            <a:ext cx="24603733" cy="13806228"/>
          </a:xfrm>
          <a:prstGeom prst="rect">
            <a:avLst/>
          </a:prstGeom>
          <a:ln w="12700">
            <a:miter lim="400000"/>
          </a:ln>
        </p:spPr>
      </p:pic>
      <p:sp>
        <p:nvSpPr>
          <p:cNvPr id="718" name="Shape 718"/>
          <p:cNvSpPr>
            <a:spLocks noGrp="1"/>
          </p:cNvSpPr>
          <p:nvPr>
            <p:ph type="subTitle" sz="half" idx="1"/>
          </p:nvPr>
        </p:nvSpPr>
        <p:spPr>
          <a:xfrm>
            <a:off x="14554922" y="1694373"/>
            <a:ext cx="9652411" cy="11893026"/>
          </a:xfrm>
          <a:prstGeom prst="rect">
            <a:avLst/>
          </a:prstGeom>
        </p:spPr>
        <p:txBody>
          <a:bodyPr lIns="243798" tIns="243798" rIns="243798" bIns="243798"/>
          <a:lstStyle/>
          <a:p>
            <a:pPr defTabSz="2438400">
              <a:lnSpc>
                <a:spcPct val="110000"/>
              </a:lnSpc>
              <a:defRPr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21 </a:t>
            </a:r>
            <a:r>
              <a:rPr dirty="0" err="1"/>
              <a:t>высокоактивный</a:t>
            </a:r>
            <a:r>
              <a:rPr dirty="0"/>
              <a:t> </a:t>
            </a:r>
            <a:r>
              <a:rPr dirty="0" err="1"/>
              <a:t>экстракт</a:t>
            </a:r>
            <a:r>
              <a:rPr dirty="0"/>
              <a:t> </a:t>
            </a:r>
          </a:p>
          <a:p>
            <a:pPr defTabSz="2438400">
              <a:lnSpc>
                <a:spcPct val="110000"/>
              </a:lnSpc>
              <a:defRPr sz="3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растений</a:t>
            </a:r>
            <a:r>
              <a:rPr dirty="0"/>
              <a:t>, </a:t>
            </a:r>
            <a:r>
              <a:rPr dirty="0" err="1"/>
              <a:t>собранных</a:t>
            </a:r>
            <a:r>
              <a:rPr dirty="0"/>
              <a:t> </a:t>
            </a:r>
            <a:r>
              <a:rPr dirty="0" err="1"/>
              <a:t>со</a:t>
            </a:r>
            <a:r>
              <a:rPr dirty="0"/>
              <a:t> </a:t>
            </a:r>
            <a:r>
              <a:rPr dirty="0" err="1"/>
              <a:t>всего</a:t>
            </a:r>
            <a:r>
              <a:rPr dirty="0"/>
              <a:t> </a:t>
            </a:r>
            <a:r>
              <a:rPr dirty="0" err="1"/>
              <a:t>мира</a:t>
            </a:r>
            <a:r>
              <a:rPr dirty="0"/>
              <a:t>. </a:t>
            </a:r>
          </a:p>
          <a:p>
            <a:pPr defTabSz="2438400">
              <a:lnSpc>
                <a:spcPct val="110000"/>
              </a:lnSpc>
              <a:defRPr sz="3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Уникальный</a:t>
            </a:r>
            <a:r>
              <a:rPr dirty="0"/>
              <a:t> </a:t>
            </a:r>
            <a:r>
              <a:rPr dirty="0" err="1"/>
              <a:t>природный</a:t>
            </a:r>
            <a:r>
              <a:rPr dirty="0"/>
              <a:t> </a:t>
            </a:r>
            <a:r>
              <a:rPr dirty="0" err="1"/>
              <a:t>состав</a:t>
            </a:r>
            <a:r>
              <a:rPr dirty="0"/>
              <a:t> </a:t>
            </a:r>
            <a:r>
              <a:rPr dirty="0" err="1"/>
              <a:t>обеспечивает</a:t>
            </a:r>
            <a:r>
              <a:rPr dirty="0"/>
              <a:t> </a:t>
            </a:r>
          </a:p>
          <a:p>
            <a:pPr defTabSz="2438400">
              <a:lnSpc>
                <a:spcPct val="110000"/>
              </a:lnSpc>
              <a:defRPr sz="3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широкий</a:t>
            </a:r>
            <a:r>
              <a:rPr dirty="0"/>
              <a:t> </a:t>
            </a:r>
            <a:r>
              <a:rPr dirty="0" err="1"/>
              <a:t>спектр</a:t>
            </a:r>
            <a:r>
              <a:rPr dirty="0"/>
              <a:t> </a:t>
            </a:r>
            <a:r>
              <a:rPr dirty="0" err="1"/>
              <a:t>действия</a:t>
            </a:r>
            <a:r>
              <a:rPr dirty="0"/>
              <a:t> </a:t>
            </a:r>
            <a:r>
              <a:rPr dirty="0" err="1"/>
              <a:t>продукта</a:t>
            </a:r>
            <a:r>
              <a:rPr dirty="0"/>
              <a:t>.</a:t>
            </a:r>
          </a:p>
          <a:p>
            <a:pPr defTabSz="2438400">
              <a:lnSpc>
                <a:spcPct val="110000"/>
              </a:lnSpc>
              <a:defRPr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defTabSz="2438400">
              <a:lnSpc>
                <a:spcPct val="110000"/>
              </a:lnSpc>
              <a:defRPr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Создан</a:t>
            </a:r>
            <a:r>
              <a:rPr dirty="0"/>
              <a:t> </a:t>
            </a:r>
            <a:r>
              <a:rPr dirty="0" err="1"/>
              <a:t>природой</a:t>
            </a:r>
            <a:r>
              <a:rPr dirty="0"/>
              <a:t> — </a:t>
            </a:r>
            <a:r>
              <a:rPr dirty="0" err="1"/>
              <a:t>воплощен</a:t>
            </a:r>
            <a:r>
              <a:rPr dirty="0"/>
              <a:t> </a:t>
            </a:r>
            <a:r>
              <a:rPr dirty="0" err="1"/>
              <a:t>технологиями</a:t>
            </a:r>
            <a:endParaRPr b="0" dirty="0"/>
          </a:p>
          <a:p>
            <a:pPr defTabSz="2438400">
              <a:lnSpc>
                <a:spcPct val="110000"/>
              </a:lnSpc>
              <a:defRPr sz="3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Каждый</a:t>
            </a:r>
            <a:r>
              <a:rPr dirty="0"/>
              <a:t> </a:t>
            </a:r>
            <a:r>
              <a:rPr dirty="0" err="1"/>
              <a:t>экстракт</a:t>
            </a:r>
            <a:r>
              <a:rPr dirty="0"/>
              <a:t> </a:t>
            </a:r>
            <a:r>
              <a:rPr dirty="0" err="1"/>
              <a:t>изготавливают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особой</a:t>
            </a:r>
            <a:r>
              <a:rPr dirty="0"/>
              <a:t> </a:t>
            </a:r>
          </a:p>
          <a:p>
            <a:pPr defTabSz="2438400">
              <a:lnSpc>
                <a:spcPct val="110000"/>
              </a:lnSpc>
              <a:defRPr sz="3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технологии</a:t>
            </a:r>
            <a:r>
              <a:rPr dirty="0"/>
              <a:t> </a:t>
            </a:r>
            <a:r>
              <a:rPr dirty="0" err="1"/>
              <a:t>непосредственно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производстве</a:t>
            </a:r>
            <a:r>
              <a:rPr dirty="0"/>
              <a:t> </a:t>
            </a:r>
          </a:p>
          <a:p>
            <a:pPr defTabSz="2438400">
              <a:lnSpc>
                <a:spcPct val="110000"/>
              </a:lnSpc>
              <a:defRPr sz="3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в </a:t>
            </a:r>
            <a:r>
              <a:rPr dirty="0" err="1"/>
              <a:t>Германии</a:t>
            </a:r>
            <a:r>
              <a:rPr dirty="0"/>
              <a:t>. </a:t>
            </a:r>
          </a:p>
          <a:p>
            <a:pPr defTabSz="2438400">
              <a:lnSpc>
                <a:spcPct val="110000"/>
              </a:lnSpc>
              <a:defRPr sz="3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defTabSz="2438400">
              <a:lnSpc>
                <a:spcPct val="110000"/>
              </a:lnSpc>
              <a:defRPr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Синергия</a:t>
            </a:r>
            <a:r>
              <a:rPr dirty="0"/>
              <a:t> </a:t>
            </a:r>
            <a:r>
              <a:rPr dirty="0" err="1"/>
              <a:t>компонентов</a:t>
            </a:r>
            <a:endParaRPr dirty="0"/>
          </a:p>
          <a:p>
            <a:pPr defTabSz="2438400">
              <a:lnSpc>
                <a:spcPct val="110000"/>
              </a:lnSpc>
              <a:defRPr sz="3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Выверенное</a:t>
            </a:r>
            <a:r>
              <a:rPr dirty="0"/>
              <a:t> </a:t>
            </a:r>
            <a:r>
              <a:rPr dirty="0" err="1"/>
              <a:t>сочетание</a:t>
            </a:r>
            <a:r>
              <a:rPr dirty="0"/>
              <a:t> </a:t>
            </a:r>
            <a:r>
              <a:rPr dirty="0" err="1"/>
              <a:t>ингредиентов</a:t>
            </a:r>
            <a:r>
              <a:rPr dirty="0"/>
              <a:t> </a:t>
            </a:r>
          </a:p>
          <a:p>
            <a:pPr defTabSz="2438400">
              <a:lnSpc>
                <a:spcPct val="110000"/>
              </a:lnSpc>
              <a:defRPr sz="3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и </a:t>
            </a:r>
            <a:r>
              <a:rPr dirty="0" err="1"/>
              <a:t>их</a:t>
            </a:r>
            <a:r>
              <a:rPr dirty="0"/>
              <a:t> </a:t>
            </a:r>
            <a:r>
              <a:rPr dirty="0" err="1"/>
              <a:t>пропорций</a:t>
            </a:r>
            <a:r>
              <a:rPr dirty="0"/>
              <a:t> </a:t>
            </a:r>
            <a:r>
              <a:rPr dirty="0" err="1"/>
              <a:t>обеспечива</a:t>
            </a:r>
            <a:r>
              <a:rPr lang="ru-RU" dirty="0"/>
              <a:t>е</a:t>
            </a:r>
            <a:r>
              <a:rPr dirty="0"/>
              <a:t>т </a:t>
            </a:r>
            <a:r>
              <a:rPr dirty="0" err="1"/>
              <a:t>высокую</a:t>
            </a:r>
            <a:r>
              <a:rPr dirty="0"/>
              <a:t> </a:t>
            </a:r>
          </a:p>
          <a:p>
            <a:pPr defTabSz="2438400">
              <a:lnSpc>
                <a:spcPct val="110000"/>
              </a:lnSpc>
              <a:defRPr sz="3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эффективность</a:t>
            </a:r>
            <a:r>
              <a:rPr dirty="0"/>
              <a:t> </a:t>
            </a:r>
            <a:r>
              <a:rPr dirty="0" err="1"/>
              <a:t>фитоконцентрата</a:t>
            </a:r>
            <a:r>
              <a:rPr dirty="0"/>
              <a:t>.</a:t>
            </a:r>
          </a:p>
          <a:p>
            <a:pPr defTabSz="2438400">
              <a:lnSpc>
                <a:spcPct val="110000"/>
              </a:lnSpc>
              <a:defRPr sz="3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defTabSz="2438400">
              <a:lnSpc>
                <a:spcPct val="110000"/>
              </a:lnSpc>
              <a:defRPr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Бустер</a:t>
            </a:r>
            <a:r>
              <a:rPr dirty="0"/>
              <a:t> </a:t>
            </a:r>
            <a:r>
              <a:rPr lang="ru-RU" dirty="0"/>
              <a:t>вашего </a:t>
            </a:r>
            <a:r>
              <a:rPr dirty="0" err="1"/>
              <a:t>иммунитета</a:t>
            </a:r>
            <a:endParaRPr dirty="0"/>
          </a:p>
          <a:p>
            <a:pPr defTabSz="2438400">
              <a:lnSpc>
                <a:spcPct val="110000"/>
              </a:lnSpc>
              <a:defRPr sz="3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Экстра</a:t>
            </a:r>
            <a:r>
              <a:rPr dirty="0"/>
              <a:t> </a:t>
            </a:r>
            <a:r>
              <a:rPr dirty="0" err="1"/>
              <a:t>действие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активации</a:t>
            </a:r>
            <a:r>
              <a:rPr dirty="0"/>
              <a:t> </a:t>
            </a:r>
            <a:r>
              <a:rPr lang="ru-RU" dirty="0"/>
              <a:t>защитных сил организма</a:t>
            </a:r>
            <a:r>
              <a:rPr dirty="0"/>
              <a:t>.</a:t>
            </a:r>
          </a:p>
        </p:txBody>
      </p:sp>
      <p:sp>
        <p:nvSpPr>
          <p:cNvPr id="719" name="Shape 719"/>
          <p:cNvSpPr/>
          <p:nvPr/>
        </p:nvSpPr>
        <p:spPr>
          <a:xfrm>
            <a:off x="12844653" y="1774806"/>
            <a:ext cx="1766569" cy="1420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>
            <a:lvl1pPr defTabSz="2438400">
              <a:spcBef>
                <a:spcPts val="0"/>
              </a:spcBef>
              <a:defRPr sz="7300">
                <a:solidFill>
                  <a:srgbClr val="EDDCCE"/>
                </a:solidFill>
                <a:latin typeface="Gilroy Medium"/>
                <a:ea typeface="Gilroy Medium"/>
                <a:cs typeface="Gilroy Medium"/>
                <a:sym typeface="Gilroy Medium"/>
              </a:defRPr>
            </a:lvl1pPr>
          </a:lstStyle>
          <a:p>
            <a:r>
              <a:t>21</a:t>
            </a:r>
          </a:p>
        </p:txBody>
      </p:sp>
      <p:pic>
        <p:nvPicPr>
          <p:cNvPr id="720" name="image77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1878" y="4540596"/>
            <a:ext cx="1256913" cy="1081059"/>
          </a:xfrm>
          <a:prstGeom prst="rect">
            <a:avLst/>
          </a:prstGeom>
          <a:ln w="12700">
            <a:miter lim="400000"/>
          </a:ln>
        </p:spPr>
      </p:pic>
      <p:pic>
        <p:nvPicPr>
          <p:cNvPr id="721" name="image78.png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27100" y="7530089"/>
            <a:ext cx="1426465" cy="1392033"/>
          </a:xfrm>
          <a:prstGeom prst="rect">
            <a:avLst/>
          </a:prstGeom>
          <a:ln w="12700">
            <a:miter lim="400000"/>
          </a:ln>
        </p:spPr>
      </p:pic>
      <p:pic>
        <p:nvPicPr>
          <p:cNvPr id="722" name="image79.png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2741" y="9997291"/>
            <a:ext cx="1482788" cy="1392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723" name="image2.png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58459" y="12356407"/>
            <a:ext cx="2574767" cy="4511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/>
          <p:nvPr/>
        </p:nvSpPr>
        <p:spPr>
          <a:xfrm>
            <a:off x="-25400" y="-50800"/>
            <a:ext cx="24434800" cy="13817600"/>
          </a:xfrm>
          <a:prstGeom prst="rect">
            <a:avLst/>
          </a:prstGeom>
          <a:solidFill>
            <a:srgbClr val="F6F5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DBE2D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26" name="Shape 726"/>
          <p:cNvSpPr>
            <a:spLocks noGrp="1"/>
          </p:cNvSpPr>
          <p:nvPr>
            <p:ph type="title"/>
          </p:nvPr>
        </p:nvSpPr>
        <p:spPr>
          <a:xfrm>
            <a:off x="903164" y="843832"/>
            <a:ext cx="22721604" cy="2261918"/>
          </a:xfrm>
          <a:prstGeom prst="rect">
            <a:avLst/>
          </a:prstGeom>
        </p:spPr>
        <p:txBody>
          <a:bodyPr/>
          <a:lstStyle>
            <a:lvl1pPr>
              <a:defRPr sz="10000" b="1">
                <a:solidFill>
                  <a:srgbClr val="3D5751"/>
                </a:solidFill>
              </a:defRPr>
            </a:lvl1pPr>
          </a:lstStyle>
          <a:p>
            <a:r>
              <a:t>Применение</a:t>
            </a:r>
          </a:p>
        </p:txBody>
      </p:sp>
      <p:sp>
        <p:nvSpPr>
          <p:cNvPr id="727" name="Shape 727"/>
          <p:cNvSpPr>
            <a:spLocks noGrp="1"/>
          </p:cNvSpPr>
          <p:nvPr>
            <p:ph type="body" sz="quarter" idx="1"/>
          </p:nvPr>
        </p:nvSpPr>
        <p:spPr>
          <a:xfrm>
            <a:off x="2617666" y="8461947"/>
            <a:ext cx="7680170" cy="5101635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buSzTx/>
              <a:buNone/>
              <a:defRPr sz="3800">
                <a:solidFill>
                  <a:srgbClr val="535353"/>
                </a:solidFill>
              </a:defRPr>
            </a:pPr>
            <a:r>
              <a:rPr dirty="0"/>
              <a:t>1 </a:t>
            </a:r>
            <a:r>
              <a:rPr dirty="0" err="1"/>
              <a:t>мерный</a:t>
            </a:r>
            <a:r>
              <a:rPr dirty="0"/>
              <a:t> </a:t>
            </a:r>
            <a:r>
              <a:rPr lang="ru-RU" dirty="0"/>
              <a:t>стаканчик</a:t>
            </a:r>
            <a:r>
              <a:rPr dirty="0"/>
              <a:t> (15 </a:t>
            </a:r>
            <a:r>
              <a:rPr dirty="0" err="1"/>
              <a:t>мл</a:t>
            </a:r>
            <a:r>
              <a:rPr dirty="0"/>
              <a:t>)  </a:t>
            </a:r>
          </a:p>
          <a:p>
            <a:pPr marL="0" indent="0">
              <a:lnSpc>
                <a:spcPct val="100000"/>
              </a:lnSpc>
              <a:buSzTx/>
              <a:buNone/>
              <a:defRPr sz="3800">
                <a:solidFill>
                  <a:srgbClr val="535353"/>
                </a:solidFill>
              </a:defRPr>
            </a:pPr>
            <a:r>
              <a:rPr dirty="0"/>
              <a:t>+ 1/2 </a:t>
            </a:r>
            <a:r>
              <a:rPr dirty="0" err="1"/>
              <a:t>стакана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 </a:t>
            </a:r>
            <a:r>
              <a:rPr dirty="0" err="1"/>
              <a:t>после</a:t>
            </a:r>
            <a:r>
              <a:rPr dirty="0"/>
              <a:t> </a:t>
            </a:r>
            <a:r>
              <a:rPr dirty="0" err="1"/>
              <a:t>еды</a:t>
            </a:r>
            <a:r>
              <a:rPr dirty="0"/>
              <a:t>.</a:t>
            </a:r>
          </a:p>
          <a:p>
            <a:pPr marL="0" indent="0">
              <a:lnSpc>
                <a:spcPct val="100000"/>
              </a:lnSpc>
              <a:buSzTx/>
              <a:buNone/>
              <a:defRPr sz="3800">
                <a:solidFill>
                  <a:srgbClr val="535353"/>
                </a:solidFill>
              </a:defRPr>
            </a:pPr>
            <a:r>
              <a:rPr dirty="0" err="1"/>
              <a:t>Применяйте</a:t>
            </a:r>
            <a:r>
              <a:rPr dirty="0"/>
              <a:t> </a:t>
            </a:r>
            <a:r>
              <a:rPr dirty="0" err="1"/>
              <a:t>фитоконцентрат</a:t>
            </a:r>
            <a:r>
              <a:rPr dirty="0"/>
              <a:t> </a:t>
            </a:r>
          </a:p>
          <a:p>
            <a:pPr marL="0" indent="0">
              <a:lnSpc>
                <a:spcPct val="100000"/>
              </a:lnSpc>
              <a:buSzTx/>
              <a:buNone/>
              <a:defRPr sz="3800" b="1">
                <a:solidFill>
                  <a:srgbClr val="3D5751"/>
                </a:solidFill>
              </a:defRPr>
            </a:pPr>
            <a:r>
              <a:rPr lang="ru-RU" dirty="0"/>
              <a:t>1-</a:t>
            </a:r>
            <a:r>
              <a:rPr dirty="0"/>
              <a:t>2 </a:t>
            </a:r>
            <a:r>
              <a:rPr dirty="0" err="1"/>
              <a:t>раза</a:t>
            </a:r>
            <a:r>
              <a:rPr dirty="0"/>
              <a:t> в </a:t>
            </a:r>
            <a:r>
              <a:rPr dirty="0" err="1"/>
              <a:t>день</a:t>
            </a:r>
            <a:r>
              <a:rPr dirty="0"/>
              <a:t>.</a:t>
            </a:r>
          </a:p>
        </p:txBody>
      </p:sp>
      <p:sp>
        <p:nvSpPr>
          <p:cNvPr id="728" name="Shape 728"/>
          <p:cNvSpPr/>
          <p:nvPr/>
        </p:nvSpPr>
        <p:spPr>
          <a:xfrm>
            <a:off x="12650961" y="8472809"/>
            <a:ext cx="8276875" cy="2656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38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1 </a:t>
            </a:r>
            <a:r>
              <a:rPr dirty="0" err="1"/>
              <a:t>мерный</a:t>
            </a:r>
            <a:r>
              <a:rPr dirty="0"/>
              <a:t> </a:t>
            </a:r>
            <a:r>
              <a:rPr lang="ru-RU" dirty="0"/>
              <a:t>стаканчик</a:t>
            </a:r>
            <a:r>
              <a:rPr dirty="0"/>
              <a:t> (15 </a:t>
            </a:r>
            <a:r>
              <a:rPr dirty="0" err="1"/>
              <a:t>мл</a:t>
            </a:r>
            <a:r>
              <a:rPr dirty="0"/>
              <a:t>) 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38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+ 1/2 </a:t>
            </a:r>
            <a:r>
              <a:rPr dirty="0" err="1"/>
              <a:t>стакана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 </a:t>
            </a:r>
            <a:r>
              <a:rPr dirty="0" err="1"/>
              <a:t>после</a:t>
            </a:r>
            <a:r>
              <a:rPr dirty="0"/>
              <a:t> </a:t>
            </a:r>
            <a:r>
              <a:rPr dirty="0" err="1"/>
              <a:t>еды</a:t>
            </a:r>
            <a:r>
              <a:rPr dirty="0"/>
              <a:t>.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38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3-5 </a:t>
            </a:r>
            <a:r>
              <a:rPr dirty="0" err="1"/>
              <a:t>раз</a:t>
            </a:r>
            <a:r>
              <a:rPr dirty="0"/>
              <a:t> в </a:t>
            </a:r>
            <a:r>
              <a:rPr dirty="0" err="1"/>
              <a:t>день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535353"/>
                </a:solidFill>
              </a:rPr>
              <a:t>для</a:t>
            </a:r>
            <a:r>
              <a:rPr b="0" dirty="0">
                <a:solidFill>
                  <a:srgbClr val="535353"/>
                </a:solidFill>
              </a:rPr>
              <a:t> </a:t>
            </a:r>
            <a:r>
              <a:rPr b="0" dirty="0" err="1">
                <a:solidFill>
                  <a:srgbClr val="535353"/>
                </a:solidFill>
              </a:rPr>
              <a:t>уменьшения</a:t>
            </a:r>
            <a:r>
              <a:rPr b="0" dirty="0">
                <a:solidFill>
                  <a:srgbClr val="535353"/>
                </a:solidFill>
              </a:rPr>
              <a:t> </a:t>
            </a:r>
            <a:r>
              <a:rPr b="0" dirty="0" err="1">
                <a:solidFill>
                  <a:srgbClr val="535353"/>
                </a:solidFill>
              </a:rPr>
              <a:t>симптомов</a:t>
            </a:r>
            <a:r>
              <a:rPr b="0" dirty="0">
                <a:solidFill>
                  <a:srgbClr val="535353"/>
                </a:solidFill>
              </a:rPr>
              <a:t> и </a:t>
            </a:r>
            <a:r>
              <a:rPr b="0" dirty="0" err="1">
                <a:solidFill>
                  <a:srgbClr val="535353"/>
                </a:solidFill>
              </a:rPr>
              <a:t>риска</a:t>
            </a:r>
            <a:r>
              <a:rPr b="0" dirty="0">
                <a:solidFill>
                  <a:srgbClr val="535353"/>
                </a:solidFill>
              </a:rPr>
              <a:t> </a:t>
            </a:r>
            <a:r>
              <a:rPr b="0" dirty="0" err="1">
                <a:solidFill>
                  <a:srgbClr val="535353"/>
                </a:solidFill>
              </a:rPr>
              <a:t>осложнений</a:t>
            </a:r>
            <a:r>
              <a:rPr b="0" dirty="0">
                <a:solidFill>
                  <a:srgbClr val="535353"/>
                </a:solidFill>
              </a:rPr>
              <a:t>.</a:t>
            </a:r>
          </a:p>
        </p:txBody>
      </p:sp>
      <p:sp>
        <p:nvSpPr>
          <p:cNvPr id="729" name="Shape 729"/>
          <p:cNvSpPr/>
          <p:nvPr/>
        </p:nvSpPr>
        <p:spPr>
          <a:xfrm>
            <a:off x="2600732" y="6239800"/>
            <a:ext cx="8409694" cy="1564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38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профилактики</a:t>
            </a:r>
            <a:r>
              <a:rPr dirty="0"/>
              <a:t> </a:t>
            </a:r>
          </a:p>
        </p:txBody>
      </p:sp>
      <p:sp>
        <p:nvSpPr>
          <p:cNvPr id="730" name="Shape 730"/>
          <p:cNvSpPr/>
          <p:nvPr/>
        </p:nvSpPr>
        <p:spPr>
          <a:xfrm>
            <a:off x="12584551" y="6228102"/>
            <a:ext cx="8409697" cy="1564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38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для усиленной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38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поддержки</a:t>
            </a:r>
          </a:p>
        </p:txBody>
      </p:sp>
      <p:grpSp>
        <p:nvGrpSpPr>
          <p:cNvPr id="733" name="Group 733"/>
          <p:cNvGrpSpPr/>
          <p:nvPr/>
        </p:nvGrpSpPr>
        <p:grpSpPr>
          <a:xfrm>
            <a:off x="2878456" y="4077745"/>
            <a:ext cx="2717902" cy="2134129"/>
            <a:chOff x="0" y="0"/>
            <a:chExt cx="2717901" cy="2134127"/>
          </a:xfrm>
        </p:grpSpPr>
        <p:pic>
          <p:nvPicPr>
            <p:cNvPr id="731" name="image80.png" descr="Image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1388179"/>
              <a:ext cx="688128" cy="69939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2" name="image81.png" descr="Ima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65510" y="-1"/>
              <a:ext cx="1052392" cy="21341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34" name="Shape 734"/>
          <p:cNvSpPr/>
          <p:nvPr/>
        </p:nvSpPr>
        <p:spPr>
          <a:xfrm>
            <a:off x="3675998" y="5254199"/>
            <a:ext cx="1791276" cy="1211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4700">
                <a:solidFill>
                  <a:srgbClr val="3D575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</a:lstStyle>
          <a:p>
            <a:r>
              <a:t>+</a:t>
            </a:r>
          </a:p>
        </p:txBody>
      </p:sp>
      <p:grpSp>
        <p:nvGrpSpPr>
          <p:cNvPr id="739" name="Group 739"/>
          <p:cNvGrpSpPr/>
          <p:nvPr/>
        </p:nvGrpSpPr>
        <p:grpSpPr>
          <a:xfrm>
            <a:off x="12879208" y="4154949"/>
            <a:ext cx="2717906" cy="2310748"/>
            <a:chOff x="-1" y="0"/>
            <a:chExt cx="2717905" cy="2310747"/>
          </a:xfrm>
        </p:grpSpPr>
        <p:grpSp>
          <p:nvGrpSpPr>
            <p:cNvPr id="737" name="Group 737"/>
            <p:cNvGrpSpPr/>
            <p:nvPr/>
          </p:nvGrpSpPr>
          <p:grpSpPr>
            <a:xfrm>
              <a:off x="-2" y="-1"/>
              <a:ext cx="2717907" cy="2134129"/>
              <a:chOff x="0" y="0"/>
              <a:chExt cx="2717905" cy="2134127"/>
            </a:xfrm>
          </p:grpSpPr>
          <p:pic>
            <p:nvPicPr>
              <p:cNvPr id="735" name="image80.png" descr="Image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-1" y="1388180"/>
                <a:ext cx="688128" cy="69939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736" name="image81.png" descr="Image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65512" y="-1"/>
                <a:ext cx="1052393" cy="213412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738" name="Shape 738"/>
            <p:cNvSpPr/>
            <p:nvPr/>
          </p:nvSpPr>
          <p:spPr>
            <a:xfrm>
              <a:off x="797542" y="1099251"/>
              <a:ext cx="1791277" cy="12114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43798" tIns="243798" rIns="243798" bIns="243798" numCol="1" anchor="t">
              <a:normAutofit/>
            </a:bodyPr>
            <a:lstStyle>
              <a:lvl1pPr defTabSz="2438400">
                <a:lnSpc>
                  <a:spcPct val="100000"/>
                </a:lnSpc>
                <a:spcBef>
                  <a:spcPts val="0"/>
                </a:spcBef>
                <a:defRPr sz="4700">
                  <a:solidFill>
                    <a:srgbClr val="3D5751"/>
                  </a:solidFill>
                  <a:latin typeface="Proxima Nova Semibold"/>
                  <a:ea typeface="Proxima Nova Semibold"/>
                  <a:cs typeface="Proxima Nova Semibold"/>
                  <a:sym typeface="Proxima Nova Semibold"/>
                </a:defRPr>
              </a:lvl1pPr>
            </a:lstStyle>
            <a:p>
              <a:r>
                <a:t>+</a:t>
              </a:r>
            </a:p>
          </p:txBody>
        </p:sp>
      </p:grpSp>
      <p:pic>
        <p:nvPicPr>
          <p:cNvPr id="740" name="image45.png" descr="Image"/>
          <p:cNvPicPr>
            <a:picLocks noChangeAspect="1"/>
          </p:cNvPicPr>
          <p:nvPr/>
        </p:nvPicPr>
        <p:blipFill>
          <a:blip r:embed="rId4">
            <a:alphaModFix amt="10323"/>
          </a:blip>
          <a:stretch>
            <a:fillRect/>
          </a:stretch>
        </p:blipFill>
        <p:spPr>
          <a:xfrm rot="20910798" flipH="1">
            <a:off x="18260800" y="-1264094"/>
            <a:ext cx="7854451" cy="187943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Shape 742"/>
          <p:cNvSpPr/>
          <p:nvPr/>
        </p:nvSpPr>
        <p:spPr>
          <a:xfrm>
            <a:off x="-203302" y="-203895"/>
            <a:ext cx="26174602" cy="14123791"/>
          </a:xfrm>
          <a:prstGeom prst="rect">
            <a:avLst/>
          </a:prstGeom>
          <a:solidFill>
            <a:srgbClr val="11302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743" name="image82.png" descr="финl.png"/>
          <p:cNvPicPr>
            <a:picLocks noChangeAspect="1"/>
          </p:cNvPicPr>
          <p:nvPr/>
        </p:nvPicPr>
        <p:blipFill>
          <a:blip r:embed="rId2"/>
          <a:srcRect r="2619" b="3076"/>
          <a:stretch>
            <a:fillRect/>
          </a:stretch>
        </p:blipFill>
        <p:spPr>
          <a:xfrm>
            <a:off x="-393422" y="-113474"/>
            <a:ext cx="24900752" cy="13940898"/>
          </a:xfrm>
          <a:prstGeom prst="rect">
            <a:avLst/>
          </a:prstGeom>
          <a:ln w="12700">
            <a:miter lim="400000"/>
          </a:ln>
        </p:spPr>
      </p:pic>
      <p:sp>
        <p:nvSpPr>
          <p:cNvPr id="744" name="Shape 744"/>
          <p:cNvSpPr>
            <a:spLocks noGrp="1"/>
          </p:cNvSpPr>
          <p:nvPr>
            <p:ph type="title"/>
          </p:nvPr>
        </p:nvSpPr>
        <p:spPr>
          <a:xfrm>
            <a:off x="900997" y="837830"/>
            <a:ext cx="15563452" cy="374476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defRPr sz="10000" b="1">
                <a:solidFill>
                  <a:srgbClr val="FFFFFF"/>
                </a:solidFill>
              </a:defRPr>
            </a:pPr>
            <a:r>
              <a:t>PHYTOVIRON: </a:t>
            </a:r>
            <a:br/>
            <a:r>
              <a:rPr b="0"/>
              <a:t>новый уровень защиты</a:t>
            </a:r>
          </a:p>
        </p:txBody>
      </p:sp>
      <p:pic>
        <p:nvPicPr>
          <p:cNvPr id="745" name="image2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858" y="12356407"/>
            <a:ext cx="2574769" cy="451113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hape 746"/>
          <p:cNvSpPr/>
          <p:nvPr/>
        </p:nvSpPr>
        <p:spPr>
          <a:xfrm>
            <a:off x="1141728" y="5765827"/>
            <a:ext cx="12017713" cy="325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Бонусных</a:t>
            </a:r>
            <a:r>
              <a:rPr dirty="0"/>
              <a:t> </a:t>
            </a:r>
            <a:r>
              <a:rPr dirty="0" err="1"/>
              <a:t>баллов</a:t>
            </a:r>
            <a:r>
              <a:rPr dirty="0"/>
              <a:t>                    </a:t>
            </a:r>
            <a:r>
              <a:rPr lang="ru-RU" dirty="0" smtClean="0"/>
              <a:t>40</a:t>
            </a:r>
            <a:endParaRPr dirty="0"/>
          </a:p>
          <a:p>
            <a:pPr>
              <a:defRPr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Клубная</a:t>
            </a:r>
            <a:r>
              <a:rPr dirty="0"/>
              <a:t> </a:t>
            </a:r>
            <a:r>
              <a:rPr dirty="0" err="1"/>
              <a:t>цена</a:t>
            </a:r>
            <a:r>
              <a:rPr dirty="0"/>
              <a:t>                           </a:t>
            </a:r>
            <a:r>
              <a:rPr lang="ru-RU" dirty="0" smtClean="0"/>
              <a:t>99</a:t>
            </a:r>
            <a:r>
              <a:rPr dirty="0" smtClean="0"/>
              <a:t> </a:t>
            </a:r>
            <a:r>
              <a:rPr dirty="0" err="1"/>
              <a:t>у.е</a:t>
            </a:r>
            <a:r>
              <a:rPr dirty="0"/>
              <a:t>.</a:t>
            </a:r>
          </a:p>
          <a:p>
            <a:pPr>
              <a:defRPr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Розничная</a:t>
            </a:r>
            <a:r>
              <a:rPr dirty="0"/>
              <a:t> </a:t>
            </a:r>
            <a:r>
              <a:rPr dirty="0" err="1"/>
              <a:t>цена</a:t>
            </a:r>
            <a:r>
              <a:rPr dirty="0"/>
              <a:t>                       </a:t>
            </a:r>
            <a:r>
              <a:rPr lang="ru-RU" dirty="0" smtClean="0"/>
              <a:t>123,75</a:t>
            </a:r>
            <a:r>
              <a:rPr dirty="0" smtClean="0"/>
              <a:t> </a:t>
            </a:r>
            <a:r>
              <a:rPr dirty="0" err="1"/>
              <a:t>у.е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image37.jpeg" descr="fi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49" name="image2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9190" y="6371137"/>
            <a:ext cx="5557637" cy="9737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/>
        </p:nvSpPr>
        <p:spPr>
          <a:xfrm>
            <a:off x="-25401" y="0"/>
            <a:ext cx="10248704" cy="13716000"/>
          </a:xfrm>
          <a:prstGeom prst="rect">
            <a:avLst/>
          </a:prstGeom>
          <a:solidFill>
            <a:srgbClr val="89A79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12" name="Shape 212"/>
          <p:cNvSpPr/>
          <p:nvPr/>
        </p:nvSpPr>
        <p:spPr>
          <a:xfrm>
            <a:off x="15455900" y="1807745"/>
            <a:ext cx="7467600" cy="260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 данным ВОЗ, каждый 5-ый житель Земли страдает грибковыми заболеваниями кожи</a:t>
            </a:r>
          </a:p>
        </p:txBody>
      </p:sp>
      <p:sp>
        <p:nvSpPr>
          <p:cNvPr id="213" name="Shape 213"/>
          <p:cNvSpPr>
            <a:spLocks noGrp="1"/>
          </p:cNvSpPr>
          <p:nvPr>
            <p:ph type="subTitle" sz="quarter" idx="1"/>
          </p:nvPr>
        </p:nvSpPr>
        <p:spPr>
          <a:xfrm>
            <a:off x="904588" y="4874321"/>
            <a:ext cx="8388726" cy="6330358"/>
          </a:xfrm>
          <a:prstGeom prst="rect">
            <a:avLst/>
          </a:prstGeom>
        </p:spPr>
        <p:txBody>
          <a:bodyPr lIns="243798" tIns="243798" rIns="243798" bIns="243798"/>
          <a:lstStyle>
            <a:lvl1pPr defTabSz="2438400">
              <a:lnSpc>
                <a:spcPct val="115000"/>
              </a:lnSpc>
              <a:defRPr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это самостоятельные живые организмы. Они имеют более сложное строение и являются одними из самых стойких микроорганизмов в нашем мире – для роста и развития им нужна только влага. </a:t>
            </a:r>
          </a:p>
        </p:txBody>
      </p:sp>
      <p:sp>
        <p:nvSpPr>
          <p:cNvPr id="214" name="Shape 214"/>
          <p:cNvSpPr/>
          <p:nvPr/>
        </p:nvSpPr>
        <p:spPr>
          <a:xfrm>
            <a:off x="901700" y="2981220"/>
            <a:ext cx="6680200" cy="190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>
            <a:lvl1pPr defTabSz="2438400">
              <a:lnSpc>
                <a:spcPct val="115000"/>
              </a:lnSpc>
              <a:spcBef>
                <a:spcPts val="0"/>
              </a:spcBef>
              <a:defRPr sz="10000" b="1" spc="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Грибы</a:t>
            </a:r>
          </a:p>
        </p:txBody>
      </p:sp>
      <p:sp>
        <p:nvSpPr>
          <p:cNvPr id="215" name="Shape 215"/>
          <p:cNvSpPr/>
          <p:nvPr/>
        </p:nvSpPr>
        <p:spPr>
          <a:xfrm>
            <a:off x="15405100" y="5955192"/>
            <a:ext cx="8623300" cy="18631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spcBef>
                <a:spcPts val="0"/>
              </a:spcBef>
              <a:defRPr sz="3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Подрывают</a:t>
            </a:r>
            <a:r>
              <a:rPr dirty="0"/>
              <a:t> </a:t>
            </a:r>
            <a:r>
              <a:rPr dirty="0" err="1"/>
              <a:t>микрофлору</a:t>
            </a:r>
            <a:r>
              <a:rPr dirty="0"/>
              <a:t>, </a:t>
            </a:r>
            <a:r>
              <a:rPr dirty="0" err="1"/>
              <a:t>снижая</a:t>
            </a:r>
            <a:r>
              <a:rPr dirty="0"/>
              <a:t> </a:t>
            </a:r>
            <a:r>
              <a:rPr dirty="0" err="1"/>
              <a:t>сопротивляемость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</a:t>
            </a:r>
          </a:p>
          <a:p>
            <a:pPr defTabSz="2438400">
              <a:spcBef>
                <a:spcPts val="0"/>
              </a:spcBef>
              <a:defRPr sz="3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вредным</a:t>
            </a:r>
            <a:r>
              <a:rPr dirty="0"/>
              <a:t> </a:t>
            </a:r>
            <a:r>
              <a:rPr dirty="0" err="1"/>
              <a:t>бактериям</a:t>
            </a:r>
            <a:r>
              <a:rPr dirty="0"/>
              <a:t> и </a:t>
            </a:r>
            <a:r>
              <a:rPr dirty="0" err="1"/>
              <a:t>вирусам</a:t>
            </a:r>
            <a:endParaRPr dirty="0"/>
          </a:p>
        </p:txBody>
      </p:sp>
      <p:sp>
        <p:nvSpPr>
          <p:cNvPr id="216" name="Shape 216"/>
          <p:cNvSpPr/>
          <p:nvPr/>
        </p:nvSpPr>
        <p:spPr>
          <a:xfrm>
            <a:off x="15405100" y="9731087"/>
            <a:ext cx="8280400" cy="18631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>
            <a:lvl1pPr defTabSz="2438400">
              <a:spcBef>
                <a:spcPts val="0"/>
              </a:spcBef>
              <a:defRPr sz="3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Обладают токсичным, а некоторые виды грибов — канцерогенным действием на организм</a:t>
            </a:r>
          </a:p>
        </p:txBody>
      </p:sp>
      <p:pic>
        <p:nvPicPr>
          <p:cNvPr id="217" name="image2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858" y="12356407"/>
            <a:ext cx="2574769" cy="4511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0" name="Group 220"/>
          <p:cNvGrpSpPr/>
          <p:nvPr/>
        </p:nvGrpSpPr>
        <p:grpSpPr>
          <a:xfrm>
            <a:off x="12082457" y="1866264"/>
            <a:ext cx="2489201" cy="2489201"/>
            <a:chOff x="0" y="0"/>
            <a:chExt cx="2489200" cy="2489200"/>
          </a:xfrm>
        </p:grpSpPr>
        <p:sp>
          <p:nvSpPr>
            <p:cNvPr id="218" name="Shape 218"/>
            <p:cNvSpPr/>
            <p:nvPr/>
          </p:nvSpPr>
          <p:spPr>
            <a:xfrm>
              <a:off x="0" y="0"/>
              <a:ext cx="2489200" cy="2489200"/>
            </a:xfrm>
            <a:prstGeom prst="ellipse">
              <a:avLst/>
            </a:prstGeom>
            <a:solidFill>
              <a:srgbClr val="FFFFFF"/>
            </a:solidFill>
            <a:ln w="101600" cap="flat">
              <a:solidFill>
                <a:srgbClr val="8EA39E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219" name="pasted-image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3537" y="482669"/>
              <a:ext cx="1602125" cy="15238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23" name="Group 223"/>
          <p:cNvGrpSpPr/>
          <p:nvPr/>
        </p:nvGrpSpPr>
        <p:grpSpPr>
          <a:xfrm>
            <a:off x="12126907" y="5686609"/>
            <a:ext cx="2400301" cy="2400301"/>
            <a:chOff x="0" y="0"/>
            <a:chExt cx="2400300" cy="2400300"/>
          </a:xfrm>
        </p:grpSpPr>
        <p:sp>
          <p:nvSpPr>
            <p:cNvPr id="221" name="Shape 221"/>
            <p:cNvSpPr/>
            <p:nvPr/>
          </p:nvSpPr>
          <p:spPr>
            <a:xfrm>
              <a:off x="0" y="0"/>
              <a:ext cx="2400300" cy="2400300"/>
            </a:xfrm>
            <a:prstGeom prst="ellipse">
              <a:avLst/>
            </a:prstGeom>
            <a:solidFill>
              <a:srgbClr val="FFFFFF"/>
            </a:solidFill>
            <a:ln w="88900" cap="flat">
              <a:solidFill>
                <a:srgbClr val="8EA39E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222" name="pasted-image.pd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913" y="477284"/>
              <a:ext cx="1790473" cy="137553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26" name="Group 226"/>
          <p:cNvGrpSpPr/>
          <p:nvPr/>
        </p:nvGrpSpPr>
        <p:grpSpPr>
          <a:xfrm>
            <a:off x="12082457" y="9418054"/>
            <a:ext cx="2489201" cy="2489201"/>
            <a:chOff x="0" y="0"/>
            <a:chExt cx="2489200" cy="2489200"/>
          </a:xfrm>
        </p:grpSpPr>
        <p:sp>
          <p:nvSpPr>
            <p:cNvPr id="224" name="Shape 224"/>
            <p:cNvSpPr/>
            <p:nvPr/>
          </p:nvSpPr>
          <p:spPr>
            <a:xfrm>
              <a:off x="0" y="0"/>
              <a:ext cx="2489200" cy="2489200"/>
            </a:xfrm>
            <a:prstGeom prst="ellipse">
              <a:avLst/>
            </a:prstGeom>
            <a:solidFill>
              <a:srgbClr val="FFFFFF"/>
            </a:solidFill>
            <a:ln w="88900" cap="flat">
              <a:solidFill>
                <a:srgbClr val="8EA39E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225" name="pasted-image.pd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9321" y="353335"/>
              <a:ext cx="1830557" cy="17278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/>
          <p:nvPr/>
        </p:nvSpPr>
        <p:spPr>
          <a:xfrm>
            <a:off x="-25401" y="0"/>
            <a:ext cx="10248704" cy="13716000"/>
          </a:xfrm>
          <a:prstGeom prst="rect">
            <a:avLst/>
          </a:prstGeom>
          <a:solidFill>
            <a:srgbClr val="89A79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31" name="Shape 231"/>
          <p:cNvSpPr/>
          <p:nvPr/>
        </p:nvSpPr>
        <p:spPr>
          <a:xfrm>
            <a:off x="901700" y="3272130"/>
            <a:ext cx="6680200" cy="19065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>
            <a:lvl1pPr defTabSz="2438400">
              <a:lnSpc>
                <a:spcPct val="115000"/>
              </a:lnSpc>
              <a:spcBef>
                <a:spcPts val="0"/>
              </a:spcBef>
              <a:defRPr sz="10000" b="1" spc="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Вирусы</a:t>
            </a:r>
          </a:p>
        </p:txBody>
      </p:sp>
      <p:sp>
        <p:nvSpPr>
          <p:cNvPr id="232" name="Shape 232"/>
          <p:cNvSpPr/>
          <p:nvPr/>
        </p:nvSpPr>
        <p:spPr>
          <a:xfrm>
            <a:off x="904588" y="5133118"/>
            <a:ext cx="8388726" cy="2147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>
            <a:lvl1pPr defTabSz="2438400">
              <a:lnSpc>
                <a:spcPct val="103500"/>
              </a:lnSpc>
              <a:spcBef>
                <a:spcPts val="0"/>
              </a:spcBef>
              <a:defRPr sz="3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это внутриклеточные паразиты, способные размножаться только в живой клетке.</a:t>
            </a:r>
          </a:p>
        </p:txBody>
      </p:sp>
      <p:sp>
        <p:nvSpPr>
          <p:cNvPr id="233" name="Shape 233"/>
          <p:cNvSpPr/>
          <p:nvPr/>
        </p:nvSpPr>
        <p:spPr>
          <a:xfrm>
            <a:off x="12553336" y="5449584"/>
            <a:ext cx="1213768" cy="5209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ОРВИ</a:t>
            </a:r>
          </a:p>
        </p:txBody>
      </p:sp>
      <p:sp>
        <p:nvSpPr>
          <p:cNvPr id="234" name="Shape 234"/>
          <p:cNvSpPr/>
          <p:nvPr/>
        </p:nvSpPr>
        <p:spPr>
          <a:xfrm>
            <a:off x="16785350" y="7975882"/>
            <a:ext cx="1200188" cy="5209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грипп</a:t>
            </a:r>
          </a:p>
        </p:txBody>
      </p:sp>
      <p:sp>
        <p:nvSpPr>
          <p:cNvPr id="235" name="Shape 235"/>
          <p:cNvSpPr/>
          <p:nvPr/>
        </p:nvSpPr>
        <p:spPr>
          <a:xfrm>
            <a:off x="16763254" y="5405625"/>
            <a:ext cx="999642" cy="520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корь</a:t>
            </a:r>
          </a:p>
        </p:txBody>
      </p:sp>
      <p:sp>
        <p:nvSpPr>
          <p:cNvPr id="236" name="Shape 236"/>
          <p:cNvSpPr/>
          <p:nvPr/>
        </p:nvSpPr>
        <p:spPr>
          <a:xfrm>
            <a:off x="20778480" y="7975882"/>
            <a:ext cx="1819685" cy="5209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ветрянка</a:t>
            </a:r>
          </a:p>
        </p:txBody>
      </p:sp>
      <p:sp>
        <p:nvSpPr>
          <p:cNvPr id="237" name="Shape 237"/>
          <p:cNvSpPr/>
          <p:nvPr/>
        </p:nvSpPr>
        <p:spPr>
          <a:xfrm>
            <a:off x="20783052" y="5405625"/>
            <a:ext cx="1859683" cy="520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гепатиты</a:t>
            </a:r>
          </a:p>
        </p:txBody>
      </p:sp>
      <p:sp>
        <p:nvSpPr>
          <p:cNvPr id="238" name="Shape 238"/>
          <p:cNvSpPr/>
          <p:nvPr/>
        </p:nvSpPr>
        <p:spPr>
          <a:xfrm>
            <a:off x="12597807" y="7975882"/>
            <a:ext cx="1831963" cy="5209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400">
              <a:lnSpc>
                <a:spcPct val="100000"/>
              </a:lnSpc>
              <a:spcBef>
                <a:spcPts val="0"/>
              </a:spcBef>
              <a:defRPr sz="3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краснуха</a:t>
            </a:r>
          </a:p>
        </p:txBody>
      </p:sp>
      <p:sp>
        <p:nvSpPr>
          <p:cNvPr id="239" name="Shape 239"/>
          <p:cNvSpPr/>
          <p:nvPr/>
        </p:nvSpPr>
        <p:spPr>
          <a:xfrm>
            <a:off x="16802721" y="10387879"/>
            <a:ext cx="3063889" cy="95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3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герпетические 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3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инфекции</a:t>
            </a:r>
          </a:p>
        </p:txBody>
      </p:sp>
      <p:pic>
        <p:nvPicPr>
          <p:cNvPr id="240" name="image2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858" y="12356407"/>
            <a:ext cx="2574769" cy="451113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Shape 241"/>
          <p:cNvSpPr/>
          <p:nvPr/>
        </p:nvSpPr>
        <p:spPr>
          <a:xfrm>
            <a:off x="11343988" y="1829365"/>
            <a:ext cx="10379187" cy="18009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92500" lnSpcReduction="10000"/>
          </a:bodyPr>
          <a:lstStyle>
            <a:lvl1pPr defTabSz="2438400">
              <a:lnSpc>
                <a:spcPct val="110000"/>
              </a:lnSpc>
              <a:spcBef>
                <a:spcPts val="0"/>
              </a:spcBef>
              <a:defRPr sz="4400" b="1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Вирусы переносят огромное множество инфекций:</a:t>
            </a:r>
          </a:p>
        </p:txBody>
      </p:sp>
      <p:grpSp>
        <p:nvGrpSpPr>
          <p:cNvPr id="244" name="Group 244"/>
          <p:cNvGrpSpPr/>
          <p:nvPr/>
        </p:nvGrpSpPr>
        <p:grpSpPr>
          <a:xfrm>
            <a:off x="11610194" y="5337068"/>
            <a:ext cx="745971" cy="745971"/>
            <a:chOff x="-1" y="-1"/>
            <a:chExt cx="745970" cy="745970"/>
          </a:xfrm>
        </p:grpSpPr>
        <p:sp>
          <p:nvSpPr>
            <p:cNvPr id="242" name="Shape 242"/>
            <p:cNvSpPr/>
            <p:nvPr/>
          </p:nvSpPr>
          <p:spPr>
            <a:xfrm>
              <a:off x="269413" y="269414"/>
              <a:ext cx="207141" cy="207139"/>
            </a:xfrm>
            <a:prstGeom prst="ellipse">
              <a:avLst/>
            </a:prstGeom>
            <a:solidFill>
              <a:srgbClr val="157C7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43" name="Shape 243"/>
            <p:cNvSpPr/>
            <p:nvPr/>
          </p:nvSpPr>
          <p:spPr>
            <a:xfrm>
              <a:off x="-2" y="-2"/>
              <a:ext cx="745972" cy="745972"/>
            </a:xfrm>
            <a:prstGeom prst="ellipse">
              <a:avLst/>
            </a:prstGeom>
            <a:solidFill>
              <a:srgbClr val="157C79">
                <a:alpha val="3391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47" name="Group 247"/>
          <p:cNvGrpSpPr/>
          <p:nvPr/>
        </p:nvGrpSpPr>
        <p:grpSpPr>
          <a:xfrm>
            <a:off x="15807463" y="5337068"/>
            <a:ext cx="745971" cy="745971"/>
            <a:chOff x="-1" y="-1"/>
            <a:chExt cx="745970" cy="745970"/>
          </a:xfrm>
        </p:grpSpPr>
        <p:sp>
          <p:nvSpPr>
            <p:cNvPr id="245" name="Shape 245"/>
            <p:cNvSpPr/>
            <p:nvPr/>
          </p:nvSpPr>
          <p:spPr>
            <a:xfrm>
              <a:off x="269413" y="269414"/>
              <a:ext cx="207141" cy="207139"/>
            </a:xfrm>
            <a:prstGeom prst="ellipse">
              <a:avLst/>
            </a:prstGeom>
            <a:solidFill>
              <a:srgbClr val="157C7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46" name="Shape 246"/>
            <p:cNvSpPr/>
            <p:nvPr/>
          </p:nvSpPr>
          <p:spPr>
            <a:xfrm>
              <a:off x="-2" y="-2"/>
              <a:ext cx="745972" cy="745972"/>
            </a:xfrm>
            <a:prstGeom prst="ellipse">
              <a:avLst/>
            </a:prstGeom>
            <a:solidFill>
              <a:srgbClr val="157C79">
                <a:alpha val="3391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50" name="Group 250"/>
          <p:cNvGrpSpPr/>
          <p:nvPr/>
        </p:nvGrpSpPr>
        <p:grpSpPr>
          <a:xfrm>
            <a:off x="19805928" y="5337068"/>
            <a:ext cx="745971" cy="745971"/>
            <a:chOff x="-1" y="-1"/>
            <a:chExt cx="745970" cy="745970"/>
          </a:xfrm>
        </p:grpSpPr>
        <p:sp>
          <p:nvSpPr>
            <p:cNvPr id="248" name="Shape 248"/>
            <p:cNvSpPr/>
            <p:nvPr/>
          </p:nvSpPr>
          <p:spPr>
            <a:xfrm>
              <a:off x="269413" y="269414"/>
              <a:ext cx="207141" cy="207139"/>
            </a:xfrm>
            <a:prstGeom prst="ellipse">
              <a:avLst/>
            </a:prstGeom>
            <a:solidFill>
              <a:srgbClr val="157C7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49" name="Shape 249"/>
            <p:cNvSpPr/>
            <p:nvPr/>
          </p:nvSpPr>
          <p:spPr>
            <a:xfrm>
              <a:off x="-2" y="-2"/>
              <a:ext cx="745972" cy="745972"/>
            </a:xfrm>
            <a:prstGeom prst="ellipse">
              <a:avLst/>
            </a:prstGeom>
            <a:solidFill>
              <a:srgbClr val="157C79">
                <a:alpha val="3391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53" name="Group 253"/>
          <p:cNvGrpSpPr/>
          <p:nvPr/>
        </p:nvGrpSpPr>
        <p:grpSpPr>
          <a:xfrm>
            <a:off x="11610194" y="7914167"/>
            <a:ext cx="745971" cy="745971"/>
            <a:chOff x="-1" y="-1"/>
            <a:chExt cx="745970" cy="745970"/>
          </a:xfrm>
        </p:grpSpPr>
        <p:sp>
          <p:nvSpPr>
            <p:cNvPr id="251" name="Shape 251"/>
            <p:cNvSpPr/>
            <p:nvPr/>
          </p:nvSpPr>
          <p:spPr>
            <a:xfrm>
              <a:off x="269413" y="269414"/>
              <a:ext cx="207141" cy="207139"/>
            </a:xfrm>
            <a:prstGeom prst="ellipse">
              <a:avLst/>
            </a:prstGeom>
            <a:solidFill>
              <a:srgbClr val="157C7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52" name="Shape 252"/>
            <p:cNvSpPr/>
            <p:nvPr/>
          </p:nvSpPr>
          <p:spPr>
            <a:xfrm>
              <a:off x="-2" y="-2"/>
              <a:ext cx="745972" cy="745972"/>
            </a:xfrm>
            <a:prstGeom prst="ellipse">
              <a:avLst/>
            </a:prstGeom>
            <a:solidFill>
              <a:srgbClr val="157C79">
                <a:alpha val="3391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56" name="Group 256"/>
          <p:cNvGrpSpPr/>
          <p:nvPr/>
        </p:nvGrpSpPr>
        <p:grpSpPr>
          <a:xfrm>
            <a:off x="15807463" y="7914167"/>
            <a:ext cx="745971" cy="745971"/>
            <a:chOff x="-1" y="-1"/>
            <a:chExt cx="745970" cy="745970"/>
          </a:xfrm>
        </p:grpSpPr>
        <p:sp>
          <p:nvSpPr>
            <p:cNvPr id="254" name="Shape 254"/>
            <p:cNvSpPr/>
            <p:nvPr/>
          </p:nvSpPr>
          <p:spPr>
            <a:xfrm>
              <a:off x="269413" y="269414"/>
              <a:ext cx="207141" cy="207139"/>
            </a:xfrm>
            <a:prstGeom prst="ellipse">
              <a:avLst/>
            </a:prstGeom>
            <a:solidFill>
              <a:srgbClr val="157C7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55" name="Shape 255"/>
            <p:cNvSpPr/>
            <p:nvPr/>
          </p:nvSpPr>
          <p:spPr>
            <a:xfrm>
              <a:off x="-2" y="-2"/>
              <a:ext cx="745972" cy="745972"/>
            </a:xfrm>
            <a:prstGeom prst="ellipse">
              <a:avLst/>
            </a:prstGeom>
            <a:solidFill>
              <a:srgbClr val="157C79">
                <a:alpha val="3391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59" name="Group 259"/>
          <p:cNvGrpSpPr/>
          <p:nvPr/>
        </p:nvGrpSpPr>
        <p:grpSpPr>
          <a:xfrm>
            <a:off x="19805928" y="7914167"/>
            <a:ext cx="745971" cy="745971"/>
            <a:chOff x="-1" y="-1"/>
            <a:chExt cx="745970" cy="745970"/>
          </a:xfrm>
        </p:grpSpPr>
        <p:sp>
          <p:nvSpPr>
            <p:cNvPr id="257" name="Shape 257"/>
            <p:cNvSpPr/>
            <p:nvPr/>
          </p:nvSpPr>
          <p:spPr>
            <a:xfrm>
              <a:off x="269413" y="269414"/>
              <a:ext cx="207141" cy="207139"/>
            </a:xfrm>
            <a:prstGeom prst="ellipse">
              <a:avLst/>
            </a:prstGeom>
            <a:solidFill>
              <a:srgbClr val="157C7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58" name="Shape 258"/>
            <p:cNvSpPr/>
            <p:nvPr/>
          </p:nvSpPr>
          <p:spPr>
            <a:xfrm>
              <a:off x="-2" y="-2"/>
              <a:ext cx="745972" cy="745972"/>
            </a:xfrm>
            <a:prstGeom prst="ellipse">
              <a:avLst/>
            </a:prstGeom>
            <a:solidFill>
              <a:srgbClr val="157C79">
                <a:alpha val="3391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62" name="Group 262"/>
          <p:cNvGrpSpPr/>
          <p:nvPr/>
        </p:nvGrpSpPr>
        <p:grpSpPr>
          <a:xfrm>
            <a:off x="15807463" y="10491264"/>
            <a:ext cx="745971" cy="745971"/>
            <a:chOff x="-1" y="-1"/>
            <a:chExt cx="745970" cy="745970"/>
          </a:xfrm>
        </p:grpSpPr>
        <p:sp>
          <p:nvSpPr>
            <p:cNvPr id="260" name="Shape 260"/>
            <p:cNvSpPr/>
            <p:nvPr/>
          </p:nvSpPr>
          <p:spPr>
            <a:xfrm>
              <a:off x="269413" y="269414"/>
              <a:ext cx="207141" cy="207139"/>
            </a:xfrm>
            <a:prstGeom prst="ellipse">
              <a:avLst/>
            </a:prstGeom>
            <a:solidFill>
              <a:srgbClr val="157C7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61" name="Shape 261"/>
            <p:cNvSpPr/>
            <p:nvPr/>
          </p:nvSpPr>
          <p:spPr>
            <a:xfrm>
              <a:off x="-2" y="-2"/>
              <a:ext cx="745972" cy="745972"/>
            </a:xfrm>
            <a:prstGeom prst="ellipse">
              <a:avLst/>
            </a:prstGeom>
            <a:solidFill>
              <a:srgbClr val="157C79">
                <a:alpha val="3391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/>
          <p:nvPr/>
        </p:nvSpPr>
        <p:spPr>
          <a:xfrm>
            <a:off x="-22575" y="-1"/>
            <a:ext cx="24429148" cy="13716002"/>
          </a:xfrm>
          <a:prstGeom prst="rect">
            <a:avLst/>
          </a:prstGeom>
          <a:solidFill>
            <a:srgbClr val="F6F5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DBE2D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67" name="image3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500" y="12365704"/>
            <a:ext cx="2711569" cy="475079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Shape 268"/>
          <p:cNvSpPr/>
          <p:nvPr/>
        </p:nvSpPr>
        <p:spPr>
          <a:xfrm>
            <a:off x="1288399" y="4019501"/>
            <a:ext cx="8785226" cy="48275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100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 вирусных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100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инфекциях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sz="100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 цифрах</a:t>
            </a:r>
          </a:p>
        </p:txBody>
      </p:sp>
      <p:sp>
        <p:nvSpPr>
          <p:cNvPr id="272" name="Shape 272"/>
          <p:cNvSpPr>
            <a:spLocks noGrp="1"/>
          </p:cNvSpPr>
          <p:nvPr>
            <p:ph type="subTitle" sz="quarter" idx="1"/>
          </p:nvPr>
        </p:nvSpPr>
        <p:spPr>
          <a:xfrm>
            <a:off x="15601447" y="1418662"/>
            <a:ext cx="9228404" cy="3499976"/>
          </a:xfrm>
          <a:prstGeom prst="rect">
            <a:avLst/>
          </a:prstGeom>
        </p:spPr>
        <p:txBody>
          <a:bodyPr lIns="243798" tIns="243798" rIns="243798" bIns="243798"/>
          <a:lstStyle/>
          <a:p>
            <a:pPr defTabSz="2438400">
              <a:defRPr sz="3800" spc="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1-ое место в мире</a:t>
            </a:r>
            <a:endParaRPr spc="190"/>
          </a:p>
          <a:p>
            <a:pPr defTabSz="2438400">
              <a:defRPr sz="3800" b="0" spc="1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по частоте и количеству случаев занимают вирусные инфекции — грипп и ОРВИ</a:t>
            </a:r>
          </a:p>
        </p:txBody>
      </p:sp>
      <p:sp>
        <p:nvSpPr>
          <p:cNvPr id="273" name="Shape 273"/>
          <p:cNvSpPr/>
          <p:nvPr/>
        </p:nvSpPr>
        <p:spPr>
          <a:xfrm>
            <a:off x="15588780" y="6028678"/>
            <a:ext cx="9456939" cy="1510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spcBef>
                <a:spcPts val="0"/>
              </a:spcBef>
              <a:defRPr sz="38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Каждый 10-ый взрослый</a:t>
            </a:r>
            <a:endParaRPr spc="190"/>
          </a:p>
          <a:p>
            <a:pPr defTabSz="2438400">
              <a:spcBef>
                <a:spcPts val="0"/>
              </a:spcBef>
              <a:defRPr sz="3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ежегодно заболевает гриппом</a:t>
            </a:r>
          </a:p>
        </p:txBody>
      </p:sp>
      <p:sp>
        <p:nvSpPr>
          <p:cNvPr id="274" name="Shape 274"/>
          <p:cNvSpPr/>
          <p:nvPr/>
        </p:nvSpPr>
        <p:spPr>
          <a:xfrm>
            <a:off x="15647882" y="9587831"/>
            <a:ext cx="7543801" cy="2004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spcBef>
                <a:spcPts val="0"/>
              </a:spcBef>
              <a:defRPr sz="38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≈ 650 тыс. человек </a:t>
            </a:r>
            <a:endParaRPr spc="190"/>
          </a:p>
          <a:p>
            <a:pPr defTabSz="2438400">
              <a:spcBef>
                <a:spcPts val="0"/>
              </a:spcBef>
              <a:defRPr sz="3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умирают от гриппа </a:t>
            </a:r>
            <a:endParaRPr spc="190"/>
          </a:p>
          <a:p>
            <a:pPr defTabSz="2438400">
              <a:spcBef>
                <a:spcPts val="0"/>
              </a:spcBef>
              <a:defRPr sz="3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каждый год</a:t>
            </a:r>
          </a:p>
        </p:txBody>
      </p:sp>
      <p:sp>
        <p:nvSpPr>
          <p:cNvPr id="275" name="Shape 275"/>
          <p:cNvSpPr/>
          <p:nvPr/>
        </p:nvSpPr>
        <p:spPr>
          <a:xfrm>
            <a:off x="11390907" y="1452978"/>
            <a:ext cx="2711568" cy="3241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algn="ctr" defTabSz="2438400">
              <a:spcBef>
                <a:spcPts val="0"/>
              </a:spcBef>
              <a:defRPr sz="20000">
                <a:solidFill>
                  <a:srgbClr val="3D575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dirty="0"/>
              <a:t>1</a:t>
            </a:r>
          </a:p>
        </p:txBody>
      </p:sp>
      <p:sp>
        <p:nvSpPr>
          <p:cNvPr id="276" name="Shape 276"/>
          <p:cNvSpPr/>
          <p:nvPr/>
        </p:nvSpPr>
        <p:spPr>
          <a:xfrm>
            <a:off x="10190116" y="5412505"/>
            <a:ext cx="4585077" cy="3241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algn="ctr" defTabSz="2438400">
              <a:spcBef>
                <a:spcPts val="0"/>
              </a:spcBef>
              <a:defRPr sz="20000">
                <a:solidFill>
                  <a:srgbClr val="3D575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dirty="0"/>
              <a:t>10</a:t>
            </a:r>
          </a:p>
        </p:txBody>
      </p:sp>
      <p:sp>
        <p:nvSpPr>
          <p:cNvPr id="277" name="Shape 277"/>
          <p:cNvSpPr/>
          <p:nvPr/>
        </p:nvSpPr>
        <p:spPr>
          <a:xfrm>
            <a:off x="8878494" y="9279245"/>
            <a:ext cx="7208321" cy="3241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/>
          <a:p>
            <a:pPr algn="ctr" defTabSz="2438400">
              <a:spcBef>
                <a:spcPts val="0"/>
              </a:spcBef>
              <a:defRPr sz="20000">
                <a:solidFill>
                  <a:srgbClr val="3D5751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dirty="0"/>
              <a:t>650 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/>
          <p:nvPr/>
        </p:nvSpPr>
        <p:spPr>
          <a:xfrm>
            <a:off x="-69853" y="-1"/>
            <a:ext cx="24523706" cy="13716002"/>
          </a:xfrm>
          <a:prstGeom prst="rect">
            <a:avLst/>
          </a:prstGeom>
          <a:solidFill>
            <a:srgbClr val="F6F5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DBE2D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82" name="image12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00389" flipH="1">
            <a:off x="20595313" y="7366058"/>
            <a:ext cx="5037969" cy="90912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image3.png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500" y="12365704"/>
            <a:ext cx="2711569" cy="475079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Shape 284"/>
          <p:cNvSpPr>
            <a:spLocks noGrp="1"/>
          </p:cNvSpPr>
          <p:nvPr>
            <p:ph type="title"/>
          </p:nvPr>
        </p:nvSpPr>
        <p:spPr>
          <a:xfrm>
            <a:off x="894698" y="839599"/>
            <a:ext cx="22721604" cy="432646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10000" b="1">
                <a:solidFill>
                  <a:srgbClr val="3D5751"/>
                </a:solidFill>
              </a:defRPr>
            </a:pPr>
            <a:r>
              <a:t>Иммунная система защищает </a:t>
            </a:r>
          </a:p>
          <a:p>
            <a:pPr>
              <a:lnSpc>
                <a:spcPct val="90000"/>
              </a:lnSpc>
              <a:defRPr sz="10000" b="1">
                <a:solidFill>
                  <a:srgbClr val="3D5751"/>
                </a:solidFill>
              </a:defRPr>
            </a:pPr>
            <a:r>
              <a:t>от всех патогенов</a:t>
            </a:r>
          </a:p>
        </p:txBody>
      </p:sp>
      <p:sp>
        <p:nvSpPr>
          <p:cNvPr id="285" name="Shape 285"/>
          <p:cNvSpPr>
            <a:spLocks noGrp="1"/>
          </p:cNvSpPr>
          <p:nvPr>
            <p:ph type="body" sz="quarter" idx="1"/>
          </p:nvPr>
        </p:nvSpPr>
        <p:spPr>
          <a:xfrm>
            <a:off x="1064032" y="4088562"/>
            <a:ext cx="14054381" cy="271032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buSzTx/>
              <a:buNone/>
              <a:defRPr sz="3800" b="1">
                <a:solidFill>
                  <a:srgbClr val="3D5751"/>
                </a:solidFill>
              </a:defRPr>
            </a:pPr>
            <a:r>
              <a:t>Иммунитет (от латинского immunitas – освобождение, избавление)</a:t>
            </a:r>
            <a:r>
              <a:rPr b="0"/>
              <a:t> </a:t>
            </a:r>
            <a:r>
              <a:rPr b="0">
                <a:solidFill>
                  <a:srgbClr val="595959"/>
                </a:solidFill>
              </a:rPr>
              <a:t>— способность организма распознавать патогены и бороться с ними. </a:t>
            </a:r>
          </a:p>
        </p:txBody>
      </p:sp>
      <p:pic>
        <p:nvPicPr>
          <p:cNvPr id="286" name="image12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36793">
            <a:off x="19315931" y="-770407"/>
            <a:ext cx="5037967" cy="90912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" name="image13.png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46203" y="3336930"/>
            <a:ext cx="7219899" cy="8670663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Shape 288"/>
          <p:cNvSpPr/>
          <p:nvPr/>
        </p:nvSpPr>
        <p:spPr>
          <a:xfrm>
            <a:off x="17845921" y="6355269"/>
            <a:ext cx="6286216" cy="1694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algn="r" defTabSz="1877566">
              <a:spcBef>
                <a:spcPts val="0"/>
              </a:spcBef>
              <a:defRPr sz="6700" spc="600">
                <a:solidFill>
                  <a:srgbClr val="93694E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immunity</a:t>
            </a:r>
          </a:p>
        </p:txBody>
      </p:sp>
      <p:sp>
        <p:nvSpPr>
          <p:cNvPr id="289" name="Shape 289"/>
          <p:cNvSpPr/>
          <p:nvPr/>
        </p:nvSpPr>
        <p:spPr>
          <a:xfrm>
            <a:off x="10730568" y="7474180"/>
            <a:ext cx="5902265" cy="5902265"/>
          </a:xfrm>
          <a:prstGeom prst="ellipse">
            <a:avLst/>
          </a:prstGeom>
          <a:solidFill>
            <a:srgbClr val="FFFFFF">
              <a:alpha val="44361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0" name="Shape 290"/>
          <p:cNvSpPr/>
          <p:nvPr/>
        </p:nvSpPr>
        <p:spPr>
          <a:xfrm>
            <a:off x="11518465" y="8279889"/>
            <a:ext cx="4326473" cy="4326473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1" name="Shape 291"/>
          <p:cNvSpPr/>
          <p:nvPr/>
        </p:nvSpPr>
        <p:spPr>
          <a:xfrm>
            <a:off x="11304033" y="9844176"/>
            <a:ext cx="4755336" cy="12599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algn="ctr"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грибы</a:t>
            </a:r>
            <a:endParaRPr dirty="0"/>
          </a:p>
        </p:txBody>
      </p:sp>
      <p:sp>
        <p:nvSpPr>
          <p:cNvPr id="292" name="Shape 292"/>
          <p:cNvSpPr/>
          <p:nvPr/>
        </p:nvSpPr>
        <p:spPr>
          <a:xfrm>
            <a:off x="3942967" y="8953175"/>
            <a:ext cx="3733537" cy="3733541"/>
          </a:xfrm>
          <a:prstGeom prst="ellipse">
            <a:avLst/>
          </a:prstGeom>
          <a:solidFill>
            <a:srgbClr val="FFFFFF">
              <a:alpha val="44361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3" name="Shape 293"/>
          <p:cNvSpPr/>
          <p:nvPr/>
        </p:nvSpPr>
        <p:spPr>
          <a:xfrm>
            <a:off x="4237316" y="9265336"/>
            <a:ext cx="3144843" cy="3144843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4" name="Shape 294"/>
          <p:cNvSpPr/>
          <p:nvPr/>
        </p:nvSpPr>
        <p:spPr>
          <a:xfrm>
            <a:off x="3549048" y="10373511"/>
            <a:ext cx="4521379" cy="870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algn="ctr" defTabSz="2438400">
              <a:lnSpc>
                <a:spcPct val="88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бактерии</a:t>
            </a:r>
          </a:p>
        </p:txBody>
      </p:sp>
      <p:sp>
        <p:nvSpPr>
          <p:cNvPr id="295" name="Shape 295"/>
          <p:cNvSpPr/>
          <p:nvPr/>
        </p:nvSpPr>
        <p:spPr>
          <a:xfrm>
            <a:off x="724808" y="6576514"/>
            <a:ext cx="4073858" cy="4073861"/>
          </a:xfrm>
          <a:prstGeom prst="ellipse">
            <a:avLst/>
          </a:prstGeom>
          <a:solidFill>
            <a:srgbClr val="FFFFFF">
              <a:alpha val="44361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6" name="Shape 296"/>
          <p:cNvSpPr/>
          <p:nvPr/>
        </p:nvSpPr>
        <p:spPr>
          <a:xfrm>
            <a:off x="1329909" y="7199431"/>
            <a:ext cx="2863658" cy="2863657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7" name="Shape 297"/>
          <p:cNvSpPr/>
          <p:nvPr/>
        </p:nvSpPr>
        <p:spPr>
          <a:xfrm>
            <a:off x="501049" y="8167013"/>
            <a:ext cx="4521376" cy="870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algn="ctr" defTabSz="2438400">
              <a:lnSpc>
                <a:spcPct val="88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вирусы</a:t>
            </a:r>
          </a:p>
        </p:txBody>
      </p:sp>
      <p:sp>
        <p:nvSpPr>
          <p:cNvPr id="298" name="Shape 298"/>
          <p:cNvSpPr/>
          <p:nvPr/>
        </p:nvSpPr>
        <p:spPr>
          <a:xfrm>
            <a:off x="7338514" y="6745847"/>
            <a:ext cx="4073861" cy="4073862"/>
          </a:xfrm>
          <a:prstGeom prst="ellipse">
            <a:avLst/>
          </a:prstGeom>
          <a:solidFill>
            <a:srgbClr val="FFFFFF">
              <a:alpha val="44361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9" name="Shape 299"/>
          <p:cNvSpPr/>
          <p:nvPr/>
        </p:nvSpPr>
        <p:spPr>
          <a:xfrm>
            <a:off x="7561260" y="6986406"/>
            <a:ext cx="3628369" cy="3628369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00" name="Shape 300"/>
          <p:cNvSpPr/>
          <p:nvPr/>
        </p:nvSpPr>
        <p:spPr>
          <a:xfrm>
            <a:off x="7114757" y="8094878"/>
            <a:ext cx="4521377" cy="12599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/>
          </a:bodyPr>
          <a:lstStyle>
            <a:lvl1pPr algn="ctr" defTabSz="2438400">
              <a:lnSpc>
                <a:spcPct val="99000"/>
              </a:lnSpc>
              <a:spcBef>
                <a:spcPts val="0"/>
              </a:spcBef>
              <a:defRPr sz="2700" b="1">
                <a:solidFill>
                  <a:srgbClr val="5B5A5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простейшие</a:t>
            </a:r>
            <a:endParaRPr dirty="0"/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/>
          </p:cNvSpPr>
          <p:nvPr>
            <p:ph type="ctrTitle"/>
          </p:nvPr>
        </p:nvSpPr>
        <p:spPr>
          <a:xfrm>
            <a:off x="945500" y="736226"/>
            <a:ext cx="22134412" cy="3536622"/>
          </a:xfrm>
          <a:prstGeom prst="rect">
            <a:avLst/>
          </a:prstGeom>
        </p:spPr>
        <p:txBody>
          <a:bodyPr lIns="243798" tIns="243798" rIns="243798" bIns="243798" anchor="t"/>
          <a:lstStyle/>
          <a:p>
            <a:pPr defTabSz="2292094">
              <a:lnSpc>
                <a:spcPct val="90000"/>
              </a:lnSpc>
              <a:defRPr sz="10000" spc="0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8AA99C"/>
                </a:solidFill>
              </a:rPr>
              <a:t>Первый</a:t>
            </a:r>
            <a:r>
              <a:t> уровень защиты иммунной системы</a:t>
            </a:r>
          </a:p>
        </p:txBody>
      </p:sp>
      <p:sp>
        <p:nvSpPr>
          <p:cNvPr id="305" name="Shape 305"/>
          <p:cNvSpPr/>
          <p:nvPr/>
        </p:nvSpPr>
        <p:spPr>
          <a:xfrm>
            <a:off x="1006672" y="6193049"/>
            <a:ext cx="8760124" cy="22692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92500" lnSpcReduction="10000"/>
          </a:bodyPr>
          <a:lstStyle>
            <a:lvl1pPr defTabSz="2438400">
              <a:lnSpc>
                <a:spcPct val="115000"/>
              </a:lnSpc>
              <a:spcBef>
                <a:spcPts val="0"/>
              </a:spcBef>
              <a:defRPr sz="3800" spc="-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Антитела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коже</a:t>
            </a:r>
            <a:r>
              <a:rPr dirty="0"/>
              <a:t> и </a:t>
            </a:r>
            <a:r>
              <a:rPr dirty="0" err="1"/>
              <a:t>слизистых</a:t>
            </a:r>
            <a:r>
              <a:rPr dirty="0"/>
              <a:t> </a:t>
            </a:r>
            <a:r>
              <a:rPr dirty="0" err="1"/>
              <a:t>защищают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бактерий</a:t>
            </a:r>
            <a:r>
              <a:rPr dirty="0"/>
              <a:t> и </a:t>
            </a:r>
            <a:r>
              <a:rPr dirty="0" err="1"/>
              <a:t>вирусов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н</a:t>
            </a:r>
            <a:r>
              <a:rPr lang="ru-RU" dirty="0"/>
              <a:t>их</a:t>
            </a:r>
            <a:r>
              <a:rPr dirty="0"/>
              <a:t> </a:t>
            </a:r>
            <a:r>
              <a:rPr dirty="0" err="1"/>
              <a:t>попадают</a:t>
            </a:r>
            <a:endParaRPr dirty="0"/>
          </a:p>
        </p:txBody>
      </p:sp>
      <p:pic>
        <p:nvPicPr>
          <p:cNvPr id="306" name="image3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500" y="12365704"/>
            <a:ext cx="2711568" cy="475078"/>
          </a:xfrm>
          <a:prstGeom prst="rect">
            <a:avLst/>
          </a:prstGeom>
          <a:ln w="12700">
            <a:miter lim="400000"/>
          </a:ln>
        </p:spPr>
      </p:pic>
      <p:sp>
        <p:nvSpPr>
          <p:cNvPr id="307" name="Shape 307"/>
          <p:cNvSpPr/>
          <p:nvPr/>
        </p:nvSpPr>
        <p:spPr>
          <a:xfrm>
            <a:off x="980413" y="5253747"/>
            <a:ext cx="9825326" cy="1017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 anchor="ctr">
            <a:normAutofit/>
          </a:bodyPr>
          <a:lstStyle>
            <a:lvl1pPr defTabSz="2438400">
              <a:spcBef>
                <a:spcPts val="0"/>
              </a:spcBef>
              <a:defRPr sz="38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Механическая защита</a:t>
            </a:r>
          </a:p>
        </p:txBody>
      </p:sp>
      <p:grpSp>
        <p:nvGrpSpPr>
          <p:cNvPr id="310" name="Group 310"/>
          <p:cNvGrpSpPr/>
          <p:nvPr/>
        </p:nvGrpSpPr>
        <p:grpSpPr>
          <a:xfrm>
            <a:off x="14699846" y="2956090"/>
            <a:ext cx="7560774" cy="10188508"/>
            <a:chOff x="0" y="0"/>
            <a:chExt cx="7560773" cy="10188506"/>
          </a:xfrm>
        </p:grpSpPr>
        <p:pic>
          <p:nvPicPr>
            <p:cNvPr id="308" name="image15.png" descr="Image"/>
            <p:cNvPicPr>
              <a:picLocks noChangeAspect="1"/>
            </p:cNvPicPr>
            <p:nvPr/>
          </p:nvPicPr>
          <p:blipFill>
            <a:blip r:embed="rId4">
              <a:alphaModFix amt="49859"/>
            </a:blip>
            <a:stretch>
              <a:fillRect/>
            </a:stretch>
          </p:blipFill>
          <p:spPr>
            <a:xfrm>
              <a:off x="0" y="1024787"/>
              <a:ext cx="5665482" cy="813893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9" name="image16.png" descr="Imag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1493" y="0"/>
              <a:ext cx="7169281" cy="101885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11" name="Shape 311"/>
          <p:cNvSpPr/>
          <p:nvPr/>
        </p:nvSpPr>
        <p:spPr>
          <a:xfrm>
            <a:off x="21120163" y="2888171"/>
            <a:ext cx="3339129" cy="1686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lnSpcReduction="10000"/>
          </a:bodyPr>
          <a:lstStyle/>
          <a:p>
            <a:pPr defTabSz="2438400">
              <a:spcBef>
                <a:spcPts val="0"/>
              </a:spcBef>
              <a:defRPr sz="30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бактерии</a:t>
            </a:r>
          </a:p>
          <a:p>
            <a:pPr defTabSz="2438400">
              <a:spcBef>
                <a:spcPts val="0"/>
              </a:spcBef>
              <a:defRPr sz="30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паразиты</a:t>
            </a:r>
          </a:p>
          <a:p>
            <a:pPr defTabSz="2438400">
              <a:spcBef>
                <a:spcPts val="0"/>
              </a:spcBef>
              <a:defRPr sz="30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вирусы</a:t>
            </a:r>
          </a:p>
        </p:txBody>
      </p:sp>
      <p:pic>
        <p:nvPicPr>
          <p:cNvPr id="312" name="image14.png" descr="Image"/>
          <p:cNvPicPr>
            <a:picLocks noChangeAspect="1"/>
          </p:cNvPicPr>
          <p:nvPr/>
        </p:nvPicPr>
        <p:blipFill>
          <a:blip r:embed="rId6">
            <a:alphaModFix amt="9832"/>
          </a:blip>
          <a:stretch>
            <a:fillRect/>
          </a:stretch>
        </p:blipFill>
        <p:spPr>
          <a:xfrm rot="20110104" flipH="1">
            <a:off x="959666" y="7306495"/>
            <a:ext cx="10724112" cy="116063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>
            <a:spLocks noGrp="1"/>
          </p:cNvSpPr>
          <p:nvPr>
            <p:ph type="ctrTitle"/>
          </p:nvPr>
        </p:nvSpPr>
        <p:spPr>
          <a:xfrm>
            <a:off x="987708" y="695383"/>
            <a:ext cx="22134413" cy="3485382"/>
          </a:xfrm>
          <a:prstGeom prst="rect">
            <a:avLst/>
          </a:prstGeom>
        </p:spPr>
        <p:txBody>
          <a:bodyPr lIns="243798" tIns="243798" rIns="243798" bIns="243798" anchor="t"/>
          <a:lstStyle/>
          <a:p>
            <a:pPr defTabSz="2340862">
              <a:lnSpc>
                <a:spcPct val="90000"/>
              </a:lnSpc>
              <a:defRPr sz="9600" spc="0">
                <a:solidFill>
                  <a:srgbClr val="8AA99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Второй </a:t>
            </a:r>
            <a:r>
              <a:rPr>
                <a:solidFill>
                  <a:srgbClr val="3D5751"/>
                </a:solidFill>
              </a:rPr>
              <a:t>уровень защиты </a:t>
            </a:r>
          </a:p>
          <a:p>
            <a:pPr defTabSz="2340862">
              <a:lnSpc>
                <a:spcPct val="90000"/>
              </a:lnSpc>
              <a:defRPr sz="9600" spc="0">
                <a:solidFill>
                  <a:srgbClr val="8AA99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3D5751"/>
                </a:solidFill>
              </a:rPr>
              <a:t>иммунной системы</a:t>
            </a:r>
          </a:p>
        </p:txBody>
      </p:sp>
      <p:sp>
        <p:nvSpPr>
          <p:cNvPr id="317" name="Shape 317"/>
          <p:cNvSpPr/>
          <p:nvPr/>
        </p:nvSpPr>
        <p:spPr>
          <a:xfrm>
            <a:off x="1021602" y="5224833"/>
            <a:ext cx="13515840" cy="3520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92500" lnSpcReduction="10000"/>
          </a:bodyPr>
          <a:lstStyle>
            <a:lvl1pPr defTabSz="2438400">
              <a:lnSpc>
                <a:spcPct val="115000"/>
              </a:lnSpc>
              <a:spcBef>
                <a:spcPts val="0"/>
              </a:spcBef>
              <a:defRPr sz="3800" spc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Клетки</a:t>
            </a:r>
            <a:r>
              <a:rPr dirty="0"/>
              <a:t> </a:t>
            </a:r>
            <a:r>
              <a:rPr dirty="0" err="1"/>
              <a:t>иммунной</a:t>
            </a:r>
            <a:r>
              <a:rPr dirty="0"/>
              <a:t> </a:t>
            </a:r>
            <a:r>
              <a:rPr dirty="0" err="1"/>
              <a:t>системы</a:t>
            </a:r>
            <a:r>
              <a:rPr dirty="0"/>
              <a:t> (Т-</a:t>
            </a:r>
            <a:r>
              <a:rPr dirty="0" err="1"/>
              <a:t>лимфоциты</a:t>
            </a:r>
            <a:r>
              <a:rPr dirty="0"/>
              <a:t> и </a:t>
            </a:r>
            <a:r>
              <a:rPr dirty="0" err="1"/>
              <a:t>макрофаги</a:t>
            </a:r>
            <a:r>
              <a:rPr dirty="0"/>
              <a:t>) </a:t>
            </a:r>
            <a:r>
              <a:rPr dirty="0" err="1"/>
              <a:t>препятствуют</a:t>
            </a:r>
            <a:r>
              <a:rPr dirty="0"/>
              <a:t> </a:t>
            </a:r>
            <a:r>
              <a:rPr dirty="0" err="1"/>
              <a:t>размножению</a:t>
            </a:r>
            <a:r>
              <a:rPr dirty="0"/>
              <a:t> </a:t>
            </a:r>
            <a:r>
              <a:rPr dirty="0" err="1"/>
              <a:t>патогенов</a:t>
            </a:r>
            <a:r>
              <a:rPr dirty="0"/>
              <a:t>, </a:t>
            </a:r>
            <a:r>
              <a:rPr dirty="0" err="1"/>
              <a:t>вырабатыва</a:t>
            </a:r>
            <a:r>
              <a:rPr lang="ru-RU" dirty="0"/>
              <a:t>ют</a:t>
            </a:r>
            <a:r>
              <a:rPr dirty="0"/>
              <a:t> </a:t>
            </a:r>
            <a:r>
              <a:rPr dirty="0" err="1"/>
              <a:t>интерферон</a:t>
            </a:r>
            <a:r>
              <a:rPr dirty="0"/>
              <a:t> — </a:t>
            </a:r>
            <a:r>
              <a:rPr dirty="0" err="1"/>
              <a:t>оружие</a:t>
            </a:r>
            <a:r>
              <a:rPr dirty="0"/>
              <a:t>, с </a:t>
            </a:r>
            <a:r>
              <a:rPr dirty="0" err="1"/>
              <a:t>помощью</a:t>
            </a:r>
            <a:r>
              <a:rPr dirty="0"/>
              <a:t> </a:t>
            </a:r>
            <a:r>
              <a:rPr dirty="0" err="1"/>
              <a:t>которого</a:t>
            </a:r>
            <a:r>
              <a:rPr dirty="0"/>
              <a:t> </a:t>
            </a:r>
            <a:r>
              <a:rPr dirty="0" err="1"/>
              <a:t>мы</a:t>
            </a:r>
            <a:r>
              <a:rPr dirty="0"/>
              <a:t> </a:t>
            </a:r>
            <a:r>
              <a:rPr dirty="0" err="1"/>
              <a:t>можем</a:t>
            </a:r>
            <a:r>
              <a:rPr dirty="0"/>
              <a:t> </a:t>
            </a:r>
            <a:r>
              <a:rPr dirty="0" err="1"/>
              <a:t>противостоять</a:t>
            </a:r>
            <a:r>
              <a:rPr dirty="0"/>
              <a:t> </a:t>
            </a:r>
            <a:r>
              <a:rPr dirty="0" err="1"/>
              <a:t>болезнетворным</a:t>
            </a:r>
            <a:r>
              <a:rPr dirty="0"/>
              <a:t> </a:t>
            </a:r>
            <a:r>
              <a:rPr dirty="0" err="1"/>
              <a:t>бактериям</a:t>
            </a:r>
            <a:r>
              <a:rPr dirty="0"/>
              <a:t>, </a:t>
            </a:r>
            <a:r>
              <a:rPr dirty="0" err="1"/>
              <a:t>паразитам</a:t>
            </a:r>
            <a:r>
              <a:rPr dirty="0"/>
              <a:t>, </a:t>
            </a:r>
            <a:r>
              <a:rPr dirty="0" err="1"/>
              <a:t>вирусам</a:t>
            </a:r>
            <a:r>
              <a:rPr dirty="0"/>
              <a:t>.</a:t>
            </a:r>
          </a:p>
        </p:txBody>
      </p:sp>
      <p:sp>
        <p:nvSpPr>
          <p:cNvPr id="318" name="Shape 318"/>
          <p:cNvSpPr/>
          <p:nvPr/>
        </p:nvSpPr>
        <p:spPr>
          <a:xfrm>
            <a:off x="1038411" y="9789398"/>
            <a:ext cx="10978936" cy="18963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>
            <a:normAutofit fontScale="92500" lnSpcReduction="10000"/>
          </a:bodyPr>
          <a:lstStyle/>
          <a:p>
            <a:pPr defTabSz="2438400">
              <a:lnSpc>
                <a:spcPct val="115000"/>
              </a:lnSpc>
              <a:spcBef>
                <a:spcPts val="0"/>
              </a:spcBef>
              <a:defRPr sz="3000" b="1">
                <a:solidFill>
                  <a:srgbClr val="3E59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Интерфероны</a:t>
            </a:r>
            <a:r>
              <a:rPr dirty="0"/>
              <a:t> </a:t>
            </a:r>
            <a:r>
              <a:rPr dirty="0" err="1"/>
              <a:t>начинают</a:t>
            </a:r>
            <a:r>
              <a:rPr dirty="0"/>
              <a:t> </a:t>
            </a:r>
            <a:r>
              <a:rPr dirty="0" err="1"/>
              <a:t>действовать</a:t>
            </a:r>
            <a:r>
              <a:rPr dirty="0"/>
              <a:t> с </a:t>
            </a:r>
            <a:r>
              <a:rPr dirty="0" err="1"/>
              <a:t>первых</a:t>
            </a:r>
            <a:r>
              <a:rPr dirty="0"/>
              <a:t> </a:t>
            </a:r>
          </a:p>
          <a:p>
            <a:pPr defTabSz="2438400">
              <a:lnSpc>
                <a:spcPct val="115000"/>
              </a:lnSpc>
              <a:spcBef>
                <a:spcPts val="0"/>
              </a:spcBef>
              <a:defRPr sz="3000" b="1">
                <a:solidFill>
                  <a:srgbClr val="3E59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часов</a:t>
            </a:r>
            <a:r>
              <a:rPr dirty="0"/>
              <a:t> </a:t>
            </a:r>
            <a:r>
              <a:rPr dirty="0" err="1"/>
              <a:t>болезни</a:t>
            </a:r>
            <a:r>
              <a:rPr dirty="0"/>
              <a:t>. </a:t>
            </a:r>
            <a:r>
              <a:rPr dirty="0" err="1"/>
              <a:t>Они</a:t>
            </a:r>
            <a:r>
              <a:rPr dirty="0"/>
              <a:t> </a:t>
            </a:r>
            <a:r>
              <a:rPr dirty="0" err="1"/>
              <a:t>борются</a:t>
            </a:r>
            <a:r>
              <a:rPr dirty="0"/>
              <a:t> с </a:t>
            </a:r>
            <a:r>
              <a:rPr dirty="0" err="1"/>
              <a:t>инфекци</a:t>
            </a:r>
            <a:r>
              <a:rPr lang="ru-RU" dirty="0"/>
              <a:t>е</a:t>
            </a:r>
            <a:r>
              <a:rPr dirty="0"/>
              <a:t>й, </a:t>
            </a:r>
            <a:r>
              <a:rPr dirty="0" err="1"/>
              <a:t>пока</a:t>
            </a:r>
            <a:r>
              <a:rPr dirty="0"/>
              <a:t> </a:t>
            </a:r>
          </a:p>
          <a:p>
            <a:pPr defTabSz="2438400">
              <a:lnSpc>
                <a:spcPct val="115000"/>
              </a:lnSpc>
              <a:spcBef>
                <a:spcPts val="0"/>
              </a:spcBef>
              <a:defRPr sz="3000" b="1">
                <a:solidFill>
                  <a:srgbClr val="3E595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к </a:t>
            </a:r>
            <a:r>
              <a:rPr dirty="0" err="1"/>
              <a:t>защите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подключатся</a:t>
            </a:r>
            <a:r>
              <a:rPr dirty="0"/>
              <a:t> </a:t>
            </a:r>
            <a:r>
              <a:rPr dirty="0" err="1"/>
              <a:t>антитела</a:t>
            </a:r>
            <a:r>
              <a:rPr dirty="0"/>
              <a:t>.</a:t>
            </a:r>
          </a:p>
        </p:txBody>
      </p:sp>
      <p:pic>
        <p:nvPicPr>
          <p:cNvPr id="319" name="image3.png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500" y="12365704"/>
            <a:ext cx="2711568" cy="475078"/>
          </a:xfrm>
          <a:prstGeom prst="rect">
            <a:avLst/>
          </a:prstGeom>
          <a:ln w="12700">
            <a:miter lim="400000"/>
          </a:ln>
        </p:spPr>
      </p:pic>
      <p:sp>
        <p:nvSpPr>
          <p:cNvPr id="320" name="Shape 320"/>
          <p:cNvSpPr/>
          <p:nvPr/>
        </p:nvSpPr>
        <p:spPr>
          <a:xfrm>
            <a:off x="1012153" y="4300620"/>
            <a:ext cx="7573369" cy="1017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43798" tIns="243798" rIns="243798" bIns="243798" anchor="ctr">
            <a:normAutofit/>
          </a:bodyPr>
          <a:lstStyle>
            <a:lvl1pPr defTabSz="2438400">
              <a:spcBef>
                <a:spcPts val="0"/>
              </a:spcBef>
              <a:defRPr sz="3800" b="1">
                <a:solidFill>
                  <a:srgbClr val="3D575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Местный иммунитет</a:t>
            </a:r>
          </a:p>
        </p:txBody>
      </p:sp>
      <p:grpSp>
        <p:nvGrpSpPr>
          <p:cNvPr id="329" name="Group 329"/>
          <p:cNvGrpSpPr/>
          <p:nvPr/>
        </p:nvGrpSpPr>
        <p:grpSpPr>
          <a:xfrm>
            <a:off x="14966618" y="1858034"/>
            <a:ext cx="10182327" cy="11427312"/>
            <a:chOff x="0" y="-1199410"/>
            <a:chExt cx="10182325" cy="11427310"/>
          </a:xfrm>
        </p:grpSpPr>
        <p:pic>
          <p:nvPicPr>
            <p:cNvPr id="321" name="pasted-image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507230"/>
              <a:ext cx="10182326" cy="972067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2" name="pasted-image.pd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59178" y="402285"/>
              <a:ext cx="1365259" cy="13652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3" name="pasted-image.pd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51398" y="0"/>
              <a:ext cx="2169813" cy="21698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4" name="pasted-image.pd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17722" y="8461933"/>
              <a:ext cx="1365259" cy="136525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5" name="Shape 325"/>
            <p:cNvSpPr/>
            <p:nvPr/>
          </p:nvSpPr>
          <p:spPr>
            <a:xfrm>
              <a:off x="1603175" y="4995228"/>
              <a:ext cx="4854486" cy="10968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43798" tIns="243798" rIns="243798" bIns="243798" numCol="1" anchor="t">
              <a:normAutofit lnSpcReduction="10000"/>
            </a:bodyPr>
            <a:lstStyle>
              <a:lvl1pPr defTabSz="2438400">
                <a:lnSpc>
                  <a:spcPct val="115000"/>
                </a:lnSpc>
                <a:spcBef>
                  <a:spcPts val="0"/>
                </a:spcBef>
                <a:defRPr sz="3500" b="1">
                  <a:solidFill>
                    <a:srgbClr val="3E5953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Т-лимфоциты</a:t>
              </a:r>
            </a:p>
          </p:txBody>
        </p:sp>
        <p:sp>
          <p:nvSpPr>
            <p:cNvPr id="326" name="Shape 326"/>
            <p:cNvSpPr/>
            <p:nvPr/>
          </p:nvSpPr>
          <p:spPr>
            <a:xfrm>
              <a:off x="3789271" y="-1199411"/>
              <a:ext cx="3733236" cy="10139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43798" tIns="243798" rIns="243798" bIns="243798" numCol="1" anchor="t">
              <a:normAutofit/>
            </a:bodyPr>
            <a:lstStyle>
              <a:lvl1pPr defTabSz="2438400">
                <a:lnSpc>
                  <a:spcPct val="115000"/>
                </a:lnSpc>
                <a:spcBef>
                  <a:spcPts val="0"/>
                </a:spcBef>
                <a:defRPr sz="3000">
                  <a:solidFill>
                    <a:srgbClr val="535353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- интерферон</a:t>
              </a:r>
            </a:p>
          </p:txBody>
        </p:sp>
        <p:sp>
          <p:nvSpPr>
            <p:cNvPr id="327" name="Shape 327"/>
            <p:cNvSpPr/>
            <p:nvPr/>
          </p:nvSpPr>
          <p:spPr>
            <a:xfrm>
              <a:off x="4174621" y="142043"/>
              <a:ext cx="3733236" cy="1885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43798" tIns="243798" rIns="243798" bIns="243798" numCol="1" anchor="t">
              <a:normAutofit/>
            </a:bodyPr>
            <a:lstStyle/>
            <a:p>
              <a:pPr defTabSz="2438400">
                <a:spcBef>
                  <a:spcPts val="0"/>
                </a:spcBef>
                <a:defRPr sz="3000">
                  <a:solidFill>
                    <a:srgbClr val="535353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бактерии</a:t>
              </a:r>
            </a:p>
            <a:p>
              <a:pPr defTabSz="2438400">
                <a:spcBef>
                  <a:spcPts val="0"/>
                </a:spcBef>
                <a:defRPr sz="3000">
                  <a:solidFill>
                    <a:srgbClr val="535353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паразиты</a:t>
              </a:r>
            </a:p>
            <a:p>
              <a:pPr defTabSz="2438400">
                <a:spcBef>
                  <a:spcPts val="0"/>
                </a:spcBef>
                <a:defRPr sz="3000">
                  <a:solidFill>
                    <a:srgbClr val="535353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вирусы</a:t>
              </a:r>
            </a:p>
          </p:txBody>
        </p:sp>
        <p:pic>
          <p:nvPicPr>
            <p:cNvPr id="328" name="pasted-image.pd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87457" y="-1042928"/>
              <a:ext cx="746795" cy="72941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3817</Words>
  <Application>Microsoft Office PowerPoint</Application>
  <PresentationFormat>Произвольный</PresentationFormat>
  <Paragraphs>496</Paragraphs>
  <Slides>36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5" baseType="lpstr">
      <vt:lpstr>Arial</vt:lpstr>
      <vt:lpstr>Arial Black</vt:lpstr>
      <vt:lpstr>Gilroy Extrabold</vt:lpstr>
      <vt:lpstr>Gilroy Medium</vt:lpstr>
      <vt:lpstr>Helvetica Light</vt:lpstr>
      <vt:lpstr>Helvetica Neue</vt:lpstr>
      <vt:lpstr>Helvetica Neue Medium</vt:lpstr>
      <vt:lpstr>Proxima Nova Semibold</vt:lpstr>
      <vt:lpstr>21_BasicWhite</vt:lpstr>
      <vt:lpstr>PHYTOVIRON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Иммунная система защищает  от всех патогенов</vt:lpstr>
      <vt:lpstr>Первый уровень защиты иммунной системы</vt:lpstr>
      <vt:lpstr>Второй уровень защиты  иммунной системы</vt:lpstr>
      <vt:lpstr>Третий уровень защиты  иммунной системы</vt:lpstr>
      <vt:lpstr>Если иммунитет ослаблен, то организм не справляется с атакой патогенов, и мы заболеваем </vt:lpstr>
      <vt:lpstr>Факторы,  ослабляющие иммунитет</vt:lpstr>
      <vt:lpstr>Презентация PowerPoint</vt:lpstr>
      <vt:lpstr>Риск заболеть  увеличивается</vt:lpstr>
      <vt:lpstr>И особенно возрастает  в сезон простуд</vt:lpstr>
      <vt:lpstr>фитоконцентрат ценных растительных компонентов для укрепления защитных  сил организма</vt:lpstr>
      <vt:lpstr>Фитовирон активирует  все уровни иммунной защиты</vt:lpstr>
      <vt:lpstr>Презентация PowerPoint</vt:lpstr>
      <vt:lpstr>Продукт от доктора Душека </vt:lpstr>
      <vt:lpstr>Презентация PowerPoint</vt:lpstr>
      <vt:lpstr>Метод поиска  идеальной формулы</vt:lpstr>
      <vt:lpstr>21 высокоактивный экстракт:  мощь природы для борьбы за иммунитет </vt:lpstr>
      <vt:lpstr>Презентация PowerPoint</vt:lpstr>
      <vt:lpstr>Презентация PowerPoint</vt:lpstr>
      <vt:lpstr>Метод поиска  идеальной формулы</vt:lpstr>
      <vt:lpstr>Метод поиска  идеальной формулы</vt:lpstr>
      <vt:lpstr>Презентация PowerPoint</vt:lpstr>
      <vt:lpstr>PHYTOVIRON — источник соединений, обладающих активностью против вирусов, бактерий и грибов</vt:lpstr>
      <vt:lpstr>Экстракты </vt:lpstr>
      <vt:lpstr>Экстракты</vt:lpstr>
      <vt:lpstr>Экстракты</vt:lpstr>
      <vt:lpstr>Экстракты</vt:lpstr>
      <vt:lpstr>Презентация PowerPoint</vt:lpstr>
      <vt:lpstr>Применение</vt:lpstr>
      <vt:lpstr>PHYTOVIRON:  новый уровень защиты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PHYTOVIRON</dc:title>
  <dc:creator>Васина Алла</dc:creator>
  <cp:lastModifiedBy>Павлов Павел</cp:lastModifiedBy>
  <cp:revision>17</cp:revision>
  <dcterms:modified xsi:type="dcterms:W3CDTF">2020-04-30T07:54:35Z</dcterms:modified>
</cp:coreProperties>
</file>